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5.xml" ContentType="application/vnd.openxmlformats-officedocument.presentationml.tags+xml"/>
  <Override PartName="/ppt/tags/tag16.xml" ContentType="application/vnd.openxmlformats-officedocument.presentationml.tags+xml"/>
  <Override PartName="/ppt/notesSlides/notesSlide1.xml" ContentType="application/vnd.openxmlformats-officedocument.presentationml.notesSlide+xml"/>
  <Override PartName="/ppt/tags/tag1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25" r:id="rId4"/>
  </p:sldMasterIdLst>
  <p:notesMasterIdLst>
    <p:notesMasterId r:id="rId54"/>
  </p:notesMasterIdLst>
  <p:handoutMasterIdLst>
    <p:handoutMasterId r:id="rId55"/>
  </p:handoutMasterIdLst>
  <p:sldIdLst>
    <p:sldId id="257" r:id="rId5"/>
    <p:sldId id="491" r:id="rId6"/>
    <p:sldId id="492" r:id="rId7"/>
    <p:sldId id="597" r:id="rId8"/>
    <p:sldId id="598" r:id="rId9"/>
    <p:sldId id="596" r:id="rId10"/>
    <p:sldId id="627" r:id="rId11"/>
    <p:sldId id="628" r:id="rId12"/>
    <p:sldId id="599" r:id="rId13"/>
    <p:sldId id="621" r:id="rId14"/>
    <p:sldId id="622" r:id="rId15"/>
    <p:sldId id="623" r:id="rId16"/>
    <p:sldId id="629" r:id="rId17"/>
    <p:sldId id="624" r:id="rId18"/>
    <p:sldId id="625" r:id="rId19"/>
    <p:sldId id="495" r:id="rId20"/>
    <p:sldId id="601" r:id="rId21"/>
    <p:sldId id="602" r:id="rId22"/>
    <p:sldId id="603" r:id="rId23"/>
    <p:sldId id="604" r:id="rId24"/>
    <p:sldId id="605" r:id="rId25"/>
    <p:sldId id="630" r:id="rId26"/>
    <p:sldId id="636" r:id="rId27"/>
    <p:sldId id="637" r:id="rId28"/>
    <p:sldId id="638" r:id="rId29"/>
    <p:sldId id="639" r:id="rId30"/>
    <p:sldId id="498" r:id="rId31"/>
    <p:sldId id="606" r:id="rId32"/>
    <p:sldId id="607" r:id="rId33"/>
    <p:sldId id="640" r:id="rId34"/>
    <p:sldId id="610" r:id="rId35"/>
    <p:sldId id="642" r:id="rId36"/>
    <p:sldId id="608" r:id="rId37"/>
    <p:sldId id="609" r:id="rId38"/>
    <p:sldId id="501" r:id="rId39"/>
    <p:sldId id="611" r:id="rId40"/>
    <p:sldId id="612" r:id="rId41"/>
    <p:sldId id="613" r:id="rId42"/>
    <p:sldId id="614" r:id="rId43"/>
    <p:sldId id="615" r:id="rId44"/>
    <p:sldId id="573" r:id="rId45"/>
    <p:sldId id="616" r:id="rId46"/>
    <p:sldId id="618" r:id="rId47"/>
    <p:sldId id="644" r:id="rId48"/>
    <p:sldId id="645" r:id="rId49"/>
    <p:sldId id="617" r:id="rId50"/>
    <p:sldId id="643" r:id="rId51"/>
    <p:sldId id="619" r:id="rId52"/>
    <p:sldId id="528" r:id="rId53"/>
  </p:sldIdLst>
  <p:sldSz cx="12192000" cy="6858000"/>
  <p:notesSz cx="6858000" cy="9144000"/>
  <p:embeddedFontLst>
    <p:embeddedFont>
      <p:font typeface="Work Sans" pitchFamily="2" charset="0"/>
      <p:regular r:id="rId56"/>
      <p:bold r:id="rId57"/>
      <p:italic r:id="rId58"/>
      <p:boldItalic r:id="rId59"/>
    </p:embeddedFont>
  </p:embeddedFontLst>
  <p:custDataLst>
    <p:tags r:id="rId60"/>
  </p:custDataLst>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BF1E00E-BD44-2486-E56F-94CB60962D1A}" name="Jana Lewis" initials="JL" userId="2a7b18141054b52a" providerId="Windows Live"/>
  <p188:author id="{41EAEA1F-A387-1F3F-9C07-B8E9D3845AAA}" name="Tim Jones" initials="TJ" userId="b0f870bf7aaaae8c" providerId="Windows Live"/>
  <p188:author id="{F1C3B122-EF08-A000-2F5E-20C912DAB612}" name="MAG" initials="MAG" userId="MAG" providerId="None"/>
  <p188:author id="{8D5D5536-D559-183D-EFA8-F4890D7DF0ED}" name="Kesel, Danae" initials="KD" userId="S::danae.kesel@cengage.com::86fd8e08-8bac-4f61-ad8d-a970c88eb4e5" providerId="AD"/>
  <p188:author id="{123077E3-A0B8-195F-A1CE-1A85716D020D}" name="Lauren Merz" initials="LM" userId="c3f1d54253289383"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Triola, Courtney A" initials="TCA" lastIdx="1" clrIdx="0">
    <p:extLst>
      <p:ext uri="{19B8F6BF-5375-455C-9EA6-DF929625EA0E}">
        <p15:presenceInfo xmlns:p15="http://schemas.microsoft.com/office/powerpoint/2012/main" userId="S-1-5-21-4027829005-1107895287-290554039-156439" providerId="AD"/>
      </p:ext>
    </p:extLst>
  </p:cmAuthor>
  <p:cmAuthor id="2" name="N Williams" initials="NW" lastIdx="1" clrIdx="1">
    <p:extLst>
      <p:ext uri="{19B8F6BF-5375-455C-9EA6-DF929625EA0E}">
        <p15:presenceInfo xmlns:p15="http://schemas.microsoft.com/office/powerpoint/2012/main" userId="N William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92F7C"/>
    <a:srgbClr val="F2F2F2"/>
    <a:srgbClr val="0098D4"/>
    <a:srgbClr val="003865"/>
    <a:srgbClr val="004A78"/>
    <a:srgbClr val="006298"/>
    <a:srgbClr val="FF6300"/>
    <a:srgbClr val="E9255F"/>
    <a:srgbClr val="00B8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60" autoAdjust="0"/>
    <p:restoredTop sz="81611" autoAdjust="0"/>
  </p:normalViewPr>
  <p:slideViewPr>
    <p:cSldViewPr snapToGrid="0" snapToObjects="1">
      <p:cViewPr varScale="1">
        <p:scale>
          <a:sx n="87" d="100"/>
          <a:sy n="87" d="100"/>
        </p:scale>
        <p:origin x="1182" y="96"/>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52" d="100"/>
          <a:sy n="52" d="100"/>
        </p:scale>
        <p:origin x="2082"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63"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font" Target="fonts/font3.fntdata"/><Relationship Id="rId66"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2.fntdata"/><Relationship Id="rId61"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gs" Target="tags/tag1.xml"/><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1.fntdata"/><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4.fntdata"/></Relationships>
</file>

<file path=ppt/handoutMasters/_rels/handoutMaster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ags" Target="../tags/tag15.xm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6075504" y="8685213"/>
            <a:ext cx="646682" cy="458787"/>
          </a:xfrm>
          <a:prstGeom prst="rect">
            <a:avLst/>
          </a:prstGeom>
        </p:spPr>
        <p:txBody>
          <a:bodyPr vert="horz" lIns="91440" tIns="45720" rIns="91440" bIns="45720" rtlCol="0" anchor="b"/>
          <a:lstStyle>
            <a:lvl1pPr algn="r">
              <a:defRPr sz="1200"/>
            </a:lvl1pPr>
          </a:lstStyle>
          <a:p>
            <a:fld id="{6767803E-66EE-42CE-8DFB-98553954E472}" type="slidenum">
              <a:rPr lang="en-US" sz="1000" smtClean="0">
                <a:solidFill>
                  <a:schemeClr val="bg1">
                    <a:lumMod val="50000"/>
                  </a:schemeClr>
                </a:solidFill>
                <a:latin typeface="Arial" panose="020B0604020202020204" pitchFamily="34" charset="0"/>
                <a:cs typeface="Arial" panose="020B0604020202020204" pitchFamily="34" charset="0"/>
              </a:rPr>
              <a:t>‹#›</a:t>
            </a:fld>
            <a:endParaRPr lang="en-US" sz="1000" dirty="0">
              <a:solidFill>
                <a:schemeClr val="bg1">
                  <a:lumMod val="50000"/>
                </a:schemeClr>
              </a:solidFill>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455392BA-16D5-4BCB-8BB3-D7B53B67DB8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74311" y="155512"/>
            <a:ext cx="1262321" cy="282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a:extLst>
              <a:ext uri="{FF2B5EF4-FFF2-40B4-BE49-F238E27FC236}">
                <a16:creationId xmlns:a16="http://schemas.microsoft.com/office/drawing/2014/main" id="{D947FD3A-2300-48D5-81E3-9406328116EE}"/>
              </a:ext>
            </a:extLst>
          </p:cNvPr>
          <p:cNvSpPr txBox="1"/>
          <p:nvPr/>
        </p:nvSpPr>
        <p:spPr>
          <a:xfrm>
            <a:off x="135896" y="8922557"/>
            <a:ext cx="6262949" cy="200055"/>
          </a:xfrm>
          <a:prstGeom prst="rect">
            <a:avLst/>
          </a:prstGeom>
          <a:noFill/>
        </p:spPr>
        <p:txBody>
          <a:bodyPr wrap="square" rtlCol="0">
            <a:spAutoFit/>
          </a:bodyPr>
          <a:lstStyle/>
          <a:p>
            <a:pPr algn="ctr"/>
            <a:r>
              <a:rPr lang="en-US" sz="700" dirty="0">
                <a:solidFill>
                  <a:schemeClr val="bg1">
                    <a:lumMod val="50000"/>
                  </a:schemeClr>
                </a:solidFill>
                <a:latin typeface="Arial" panose="020B0604020202020204" pitchFamily="34" charset="0"/>
                <a:cs typeface="Arial" panose="020B0604020202020204" pitchFamily="34" charset="0"/>
              </a:rPr>
              <a:t>©2019</a:t>
            </a:r>
            <a:r>
              <a:rPr lang="en-US" sz="700" baseline="0" dirty="0">
                <a:solidFill>
                  <a:schemeClr val="bg1">
                    <a:lumMod val="50000"/>
                  </a:schemeClr>
                </a:solidFill>
                <a:latin typeface="Arial" panose="020B0604020202020204" pitchFamily="34" charset="0"/>
                <a:cs typeface="Arial" panose="020B0604020202020204" pitchFamily="34" charset="0"/>
              </a:rPr>
              <a:t> </a:t>
            </a:r>
            <a:r>
              <a:rPr lang="en-US" sz="700" dirty="0">
                <a:solidFill>
                  <a:schemeClr val="bg1">
                    <a:lumMod val="50000"/>
                  </a:schemeClr>
                </a:solidFill>
                <a:latin typeface="Arial" panose="020B0604020202020204" pitchFamily="34" charset="0"/>
                <a:cs typeface="Arial" panose="020B0604020202020204" pitchFamily="34" charset="0"/>
              </a:rPr>
              <a:t>Cengage Learning. All Rights Reserved. May not be scanned, copied or duplicated, or posted to a publicly accessible website, in whole or in part.</a:t>
            </a:r>
          </a:p>
        </p:txBody>
      </p:sp>
    </p:spTree>
    <p:custDataLst>
      <p:tags r:id="rId2"/>
    </p:custDataLst>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685800" y="630237"/>
            <a:ext cx="3778647" cy="2125489"/>
          </a:xfrm>
          <a:prstGeom prst="rect">
            <a:avLst/>
          </a:prstGeom>
          <a:noFill/>
          <a:ln w="12700">
            <a:solidFill>
              <a:schemeClr val="bg1">
                <a:lumMod val="65000"/>
              </a:schemeClr>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2993721"/>
            <a:ext cx="5486400" cy="5520042"/>
          </a:xfrm>
          <a:prstGeom prst="rect">
            <a:avLst/>
          </a:prstGeom>
        </p:spPr>
        <p:txBody>
          <a:bodyPr vert="horz" lIns="91440" tIns="45720" rIns="91440" bIns="45720" rtlCol="0"/>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6063017" y="8685213"/>
            <a:ext cx="684212" cy="458787"/>
          </a:xfrm>
          <a:prstGeom prst="rect">
            <a:avLst/>
          </a:prstGeom>
        </p:spPr>
        <p:txBody>
          <a:bodyPr vert="horz" lIns="91440" tIns="45720" rIns="91440" bIns="45720" rtlCol="0" anchor="b"/>
          <a:lstStyle>
            <a:lvl1pPr algn="r" eaLnBrk="1" fontAlgn="auto" hangingPunct="1">
              <a:spcBef>
                <a:spcPts val="0"/>
              </a:spcBef>
              <a:spcAft>
                <a:spcPts val="0"/>
              </a:spcAft>
              <a:defRPr sz="1000">
                <a:solidFill>
                  <a:schemeClr val="bg1">
                    <a:lumMod val="50000"/>
                  </a:schemeClr>
                </a:solidFill>
                <a:latin typeface="Arial" panose="020B0604020202020204" pitchFamily="34" charset="0"/>
                <a:cs typeface="Arial" panose="020B0604020202020204" pitchFamily="34" charset="0"/>
              </a:defRPr>
            </a:lvl1pPr>
          </a:lstStyle>
          <a:p>
            <a:pPr>
              <a:defRPr/>
            </a:pPr>
            <a:fld id="{91CAE60C-72A0-D14D-8733-C13212F694AD}" type="slidenum">
              <a:rPr lang="en-US" smtClean="0"/>
              <a:pPr>
                <a:defRPr/>
              </a:pPr>
              <a:t>‹#›</a:t>
            </a:fld>
            <a:endParaRPr lang="en-US" dirty="0"/>
          </a:p>
        </p:txBody>
      </p:sp>
      <p:pic>
        <p:nvPicPr>
          <p:cNvPr id="8" name="Picture 7">
            <a:extLst>
              <a:ext uri="{FF2B5EF4-FFF2-40B4-BE49-F238E27FC236}">
                <a16:creationId xmlns:a16="http://schemas.microsoft.com/office/drawing/2014/main" id="{A75DDB2F-32A5-4136-BC2E-0D7E0518B46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74311" y="155512"/>
            <a:ext cx="1262321" cy="282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a:extLst>
              <a:ext uri="{FF2B5EF4-FFF2-40B4-BE49-F238E27FC236}">
                <a16:creationId xmlns:a16="http://schemas.microsoft.com/office/drawing/2014/main" id="{037E5B37-4A58-4B32-B9B0-D824A69A3D97}"/>
              </a:ext>
            </a:extLst>
          </p:cNvPr>
          <p:cNvSpPr txBox="1"/>
          <p:nvPr/>
        </p:nvSpPr>
        <p:spPr>
          <a:xfrm>
            <a:off x="135896" y="8922557"/>
            <a:ext cx="6262949" cy="200055"/>
          </a:xfrm>
          <a:prstGeom prst="rect">
            <a:avLst/>
          </a:prstGeom>
          <a:noFill/>
        </p:spPr>
        <p:txBody>
          <a:bodyPr wrap="square" rtlCol="0">
            <a:spAutoFit/>
          </a:bodyPr>
          <a:lstStyle/>
          <a:p>
            <a:pPr algn="ctr"/>
            <a:r>
              <a:rPr lang="en-US" sz="700" dirty="0">
                <a:solidFill>
                  <a:schemeClr val="bg1">
                    <a:lumMod val="50000"/>
                  </a:schemeClr>
                </a:solidFill>
                <a:latin typeface="Arial" panose="020B0604020202020204" pitchFamily="34" charset="0"/>
                <a:cs typeface="Arial" panose="020B0604020202020204" pitchFamily="34" charset="0"/>
              </a:rPr>
              <a:t>©2019</a:t>
            </a:r>
            <a:r>
              <a:rPr lang="en-US" sz="700" baseline="0" dirty="0">
                <a:solidFill>
                  <a:schemeClr val="bg1">
                    <a:lumMod val="50000"/>
                  </a:schemeClr>
                </a:solidFill>
                <a:latin typeface="Arial" panose="020B0604020202020204" pitchFamily="34" charset="0"/>
                <a:cs typeface="Arial" panose="020B0604020202020204" pitchFamily="34" charset="0"/>
              </a:rPr>
              <a:t> </a:t>
            </a:r>
            <a:r>
              <a:rPr lang="en-US" sz="700" dirty="0">
                <a:solidFill>
                  <a:schemeClr val="bg1">
                    <a:lumMod val="50000"/>
                  </a:schemeClr>
                </a:solidFill>
                <a:latin typeface="Arial" panose="020B0604020202020204" pitchFamily="34" charset="0"/>
                <a:cs typeface="Arial" panose="020B0604020202020204" pitchFamily="34" charset="0"/>
              </a:rPr>
              <a:t>Cengage Learning. All Rights Reserved. May not be scanned, copied or duplicated, or posted to a publicly accessible website, in whole or in part.</a:t>
            </a:r>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1pPr>
    <a:lvl2pPr marL="225425" indent="-225425" algn="l" rtl="0" eaLnBrk="0" fontAlgn="base" hangingPunct="0">
      <a:spcBef>
        <a:spcPct val="30000"/>
      </a:spcBef>
      <a:spcAft>
        <a:spcPct val="0"/>
      </a:spcAft>
      <a:buFont typeface="Arial" panose="020B0604020202020204" pitchFamily="34" charset="0"/>
      <a:buChar char="•"/>
      <a:defRPr sz="1200" kern="1200">
        <a:solidFill>
          <a:schemeClr val="tx1"/>
        </a:solidFill>
        <a:latin typeface="Arial" panose="020B0604020202020204" pitchFamily="34" charset="0"/>
        <a:ea typeface="+mn-ea"/>
        <a:cs typeface="Arial" panose="020B0604020202020204" pitchFamily="34" charset="0"/>
      </a:defRPr>
    </a:lvl2pPr>
    <a:lvl3pPr marL="688975" indent="-225425" algn="l" rtl="0" eaLnBrk="0" fontAlgn="base" hangingPunct="0">
      <a:spcBef>
        <a:spcPct val="30000"/>
      </a:spcBef>
      <a:spcAft>
        <a:spcPct val="0"/>
      </a:spcAft>
      <a:buFont typeface="Arial" panose="020B0604020202020204" pitchFamily="34" charset="0"/>
      <a:buChar char="–"/>
      <a:defRPr sz="1200" kern="1200">
        <a:solidFill>
          <a:schemeClr val="tx1"/>
        </a:solidFill>
        <a:latin typeface="Arial" panose="020B0604020202020204" pitchFamily="34" charset="0"/>
        <a:ea typeface="+mn-ea"/>
        <a:cs typeface="Arial" panose="020B0604020202020204" pitchFamily="34" charset="0"/>
      </a:defRPr>
    </a:lvl3pPr>
    <a:lvl4pPr marL="1139825" indent="-225425" algn="l" rtl="0" eaLnBrk="0" fontAlgn="base" hangingPunct="0">
      <a:spcBef>
        <a:spcPct val="30000"/>
      </a:spcBef>
      <a:spcAft>
        <a:spcPct val="0"/>
      </a:spcAft>
      <a:buFont typeface="Wingdings" panose="05000000000000000000" pitchFamily="2" charset="2"/>
      <a:buChar char="§"/>
      <a:defRPr sz="1200" kern="1200">
        <a:solidFill>
          <a:schemeClr val="tx1"/>
        </a:solidFill>
        <a:latin typeface="Arial" panose="020B0604020202020204" pitchFamily="34" charset="0"/>
        <a:ea typeface="+mn-ea"/>
        <a:cs typeface="Arial" panose="020B0604020202020204" pitchFamily="34" charset="0"/>
      </a:defRPr>
    </a:lvl4pPr>
    <a:lvl5pPr marL="1603375" indent="-225425" algn="l" rtl="0" eaLnBrk="0" fontAlgn="base" hangingPunct="0">
      <a:spcBef>
        <a:spcPct val="30000"/>
      </a:spcBef>
      <a:spcAft>
        <a:spcPct val="0"/>
      </a:spcAft>
      <a:buFont typeface="Courier New" panose="02070309020205020404" pitchFamily="49" charset="0"/>
      <a:buChar char="o"/>
      <a:defRPr sz="1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a:t>
            </a:fld>
            <a:endParaRPr lang="en-US" dirty="0"/>
          </a:p>
        </p:txBody>
      </p:sp>
    </p:spTree>
    <p:extLst>
      <p:ext uri="{BB962C8B-B14F-4D97-AF65-F5344CB8AC3E}">
        <p14:creationId xmlns:p14="http://schemas.microsoft.com/office/powerpoint/2010/main" val="10758626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anose="020B0604020202020204" pitchFamily="34" charset="0"/>
                <a:ea typeface="+mn-ea"/>
                <a:cs typeface="Arial" panose="020B0604020202020204" pitchFamily="34" charset="0"/>
              </a:rPr>
              <a:t>Using the six-step plan for dealing with conflict illustrated in Figure 2.3 can save time and enhance team commitment.</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13</a:t>
            </a:fld>
            <a:endParaRPr lang="en-US" dirty="0"/>
          </a:p>
        </p:txBody>
      </p:sp>
    </p:spTree>
    <p:extLst>
      <p:ext uri="{BB962C8B-B14F-4D97-AF65-F5344CB8AC3E}">
        <p14:creationId xmlns:p14="http://schemas.microsoft.com/office/powerpoint/2010/main" val="12549940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mn-ea"/>
                <a:cs typeface="Arial" panose="020B0604020202020204" pitchFamily="34" charset="0"/>
              </a:rPr>
              <a:t>Business meetings consist of three or more people who gather to share information, solicit feedback, clarify policy, seek consensus, and solve problems.</a:t>
            </a:r>
          </a:p>
          <a:p>
            <a:endParaRPr lang="en-US" sz="1200" kern="1200" dirty="0">
              <a:solidFill>
                <a:schemeClr val="tx1"/>
              </a:solidFill>
              <a:effectLst/>
              <a:latin typeface="Arial" panose="020B0604020202020204" pitchFamily="34" charset="0"/>
              <a:ea typeface="+mn-ea"/>
              <a:cs typeface="Arial" panose="020B0604020202020204" pitchFamily="34" charset="0"/>
            </a:endParaRPr>
          </a:p>
          <a:p>
            <a:r>
              <a:rPr lang="en-US" sz="1200" kern="1200" dirty="0">
                <a:solidFill>
                  <a:schemeClr val="tx1"/>
                </a:solidFill>
                <a:effectLst/>
                <a:latin typeface="Arial" panose="020B0604020202020204" pitchFamily="34" charset="0"/>
                <a:ea typeface="+mn-ea"/>
                <a:cs typeface="Arial" panose="020B0604020202020204" pitchFamily="34" charset="0"/>
              </a:rPr>
              <a:t>Research indicates that the average worker spends 3 hours a week in meetings and 92% of employees consider meetings unproductive and costly.</a:t>
            </a:r>
          </a:p>
          <a:p>
            <a:endParaRPr lang="en-US" sz="1200" kern="1200" dirty="0">
              <a:solidFill>
                <a:schemeClr val="tx1"/>
              </a:solidFill>
              <a:effectLst/>
              <a:latin typeface="Arial" panose="020B0604020202020204" pitchFamily="34" charset="0"/>
              <a:ea typeface="+mn-ea"/>
              <a:cs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anose="020B0604020202020204" pitchFamily="34" charset="0"/>
                <a:ea typeface="+mn-ea"/>
                <a:cs typeface="Arial" panose="020B0604020202020204" pitchFamily="34" charset="0"/>
              </a:rPr>
              <a:t>The real expense of a meeting is the lost productivity of the people attending.</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17</a:t>
            </a:fld>
            <a:endParaRPr lang="en-US" dirty="0"/>
          </a:p>
        </p:txBody>
      </p:sp>
    </p:spTree>
    <p:extLst>
      <p:ext uri="{BB962C8B-B14F-4D97-AF65-F5344CB8AC3E}">
        <p14:creationId xmlns:p14="http://schemas.microsoft.com/office/powerpoint/2010/main" val="20941106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18</a:t>
            </a:fld>
            <a:endParaRPr lang="en-US" dirty="0"/>
          </a:p>
        </p:txBody>
      </p:sp>
    </p:spTree>
    <p:extLst>
      <p:ext uri="{BB962C8B-B14F-4D97-AF65-F5344CB8AC3E}">
        <p14:creationId xmlns:p14="http://schemas.microsoft.com/office/powerpoint/2010/main" val="24539983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A good agenda should include the following:</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Date and place of meeting</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Start time and end time</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Brief description of each topic, in order of priority, including names of individuals responsible for performing an action</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Proposed allotment of time for each topic</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Any premeeting preparation expected of participants</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19</a:t>
            </a:fld>
            <a:endParaRPr lang="en-US" dirty="0"/>
          </a:p>
        </p:txBody>
      </p:sp>
    </p:spTree>
    <p:extLst>
      <p:ext uri="{BB962C8B-B14F-4D97-AF65-F5344CB8AC3E}">
        <p14:creationId xmlns:p14="http://schemas.microsoft.com/office/powerpoint/2010/main" val="11132334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mn-ea"/>
                <a:cs typeface="Arial" panose="020B0604020202020204" pitchFamily="34" charset="0"/>
              </a:rPr>
              <a:t>Productive leaders and participants recognize how to get the meeting started, establish ground rules, move the meeting along, and handle conflict.</a:t>
            </a:r>
          </a:p>
          <a:p>
            <a:endParaRPr lang="en-US" sz="1200" kern="1200" dirty="0">
              <a:solidFill>
                <a:schemeClr val="tx1"/>
              </a:solidFill>
              <a:effectLst/>
              <a:latin typeface="Arial" panose="020B0604020202020204" pitchFamily="34" charset="0"/>
              <a:ea typeface="+mn-ea"/>
              <a:cs typeface="Arial" panose="020B0604020202020204" pitchFamily="34" charset="0"/>
            </a:endParaRPr>
          </a:p>
          <a:p>
            <a:r>
              <a:rPr lang="en-US" sz="1200" kern="1200" dirty="0">
                <a:solidFill>
                  <a:schemeClr val="tx1"/>
                </a:solidFill>
                <a:effectLst/>
                <a:latin typeface="Arial" panose="020B0604020202020204" pitchFamily="34" charset="0"/>
                <a:ea typeface="+mn-ea"/>
                <a:cs typeface="Arial" panose="020B0604020202020204" pitchFamily="34" charset="0"/>
              </a:rPr>
              <a:t>Meetings should include the assignment of one attendee to take minutes and another to act as a recorder, using a projected computer screen or flipchart/whiteboard to list discussion points and agreements reached.</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20</a:t>
            </a:fld>
            <a:endParaRPr lang="en-US" dirty="0"/>
          </a:p>
        </p:txBody>
      </p:sp>
    </p:spTree>
    <p:extLst>
      <p:ext uri="{BB962C8B-B14F-4D97-AF65-F5344CB8AC3E}">
        <p14:creationId xmlns:p14="http://schemas.microsoft.com/office/powerpoint/2010/main" val="14410822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21</a:t>
            </a:fld>
            <a:endParaRPr lang="en-US" dirty="0"/>
          </a:p>
        </p:txBody>
      </p:sp>
    </p:spTree>
    <p:extLst>
      <p:ext uri="{BB962C8B-B14F-4D97-AF65-F5344CB8AC3E}">
        <p14:creationId xmlns:p14="http://schemas.microsoft.com/office/powerpoint/2010/main" val="7915419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171450" lvl="0" indent="-171450" rtl="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22</a:t>
            </a:fld>
            <a:endParaRPr lang="en-US" dirty="0"/>
          </a:p>
        </p:txBody>
      </p:sp>
    </p:spTree>
    <p:extLst>
      <p:ext uri="{BB962C8B-B14F-4D97-AF65-F5344CB8AC3E}">
        <p14:creationId xmlns:p14="http://schemas.microsoft.com/office/powerpoint/2010/main" val="28877899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sz="120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25</a:t>
            </a:fld>
            <a:endParaRPr lang="en-US" dirty="0"/>
          </a:p>
        </p:txBody>
      </p:sp>
    </p:spTree>
    <p:extLst>
      <p:ext uri="{BB962C8B-B14F-4D97-AF65-F5344CB8AC3E}">
        <p14:creationId xmlns:p14="http://schemas.microsoft.com/office/powerpoint/2010/main" val="392843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endParaRPr lang="en-US" sz="120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28</a:t>
            </a:fld>
            <a:endParaRPr lang="en-US" dirty="0"/>
          </a:p>
        </p:txBody>
      </p:sp>
    </p:spTree>
    <p:extLst>
      <p:ext uri="{BB962C8B-B14F-4D97-AF65-F5344CB8AC3E}">
        <p14:creationId xmlns:p14="http://schemas.microsoft.com/office/powerpoint/2010/main" val="10814658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anose="020B0604020202020204" pitchFamily="34" charset="0"/>
                <a:ea typeface="+mn-ea"/>
                <a:cs typeface="Arial" panose="020B0604020202020204" pitchFamily="34" charset="0"/>
              </a:rPr>
              <a:t>Figure 2.9 compares trained and untrained listeners, showing that employees trained in listening techniques are far more likely to elicit customer feedback and promote goodwill than untrained employees are.</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31</a:t>
            </a:fld>
            <a:endParaRPr lang="en-US" dirty="0"/>
          </a:p>
        </p:txBody>
      </p:sp>
    </p:spTree>
    <p:extLst>
      <p:ext uri="{BB962C8B-B14F-4D97-AF65-F5344CB8AC3E}">
        <p14:creationId xmlns:p14="http://schemas.microsoft.com/office/powerpoint/2010/main" val="443448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Social skills are immensely important, not only to be hired but also to be promoted.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Long-term success depends on effective communication with your boss, coworkers, and customers.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r>
              <a:rPr lang="en-US" sz="1200" kern="1200" dirty="0">
                <a:solidFill>
                  <a:schemeClr val="tx1"/>
                </a:solidFill>
                <a:effectLst/>
                <a:latin typeface="Arial" panose="020B0604020202020204" pitchFamily="34" charset="0"/>
                <a:ea typeface="+mn-ea"/>
                <a:cs typeface="Arial" panose="020B0604020202020204" pitchFamily="34" charset="0"/>
              </a:rPr>
              <a:t>“The talent gap in soft digital skills is more pronounced than in hard digital skills.”</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a:t>
            </a:fld>
            <a:endParaRPr lang="en-US" dirty="0"/>
          </a:p>
        </p:txBody>
      </p:sp>
    </p:spTree>
    <p:extLst>
      <p:ext uri="{BB962C8B-B14F-4D97-AF65-F5344CB8AC3E}">
        <p14:creationId xmlns:p14="http://schemas.microsoft.com/office/powerpoint/2010/main" val="244930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4600A-A7CB-F9B2-B207-0A44699228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5955D9-23BE-D178-50FE-106DE284B34C}"/>
              </a:ext>
            </a:extLst>
          </p:cNvPr>
          <p:cNvSpPr>
            <a:spLocks noGrp="1" noRot="1" noChangeAspect="1"/>
          </p:cNvSpPr>
          <p:nvPr>
            <p:ph type="sldImg"/>
          </p:nvPr>
        </p:nvSpPr>
        <p:spPr>
          <a:xfrm>
            <a:off x="685800" y="630238"/>
            <a:ext cx="3778250" cy="2125662"/>
          </a:xfrm>
        </p:spPr>
      </p:sp>
      <p:sp>
        <p:nvSpPr>
          <p:cNvPr id="3" name="Notes Placeholder 2">
            <a:extLst>
              <a:ext uri="{FF2B5EF4-FFF2-40B4-BE49-F238E27FC236}">
                <a16:creationId xmlns:a16="http://schemas.microsoft.com/office/drawing/2014/main" id="{D558CDC9-08D3-DF55-3D48-B31F528D8B46}"/>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anose="020B0604020202020204" pitchFamily="34" charset="0"/>
                <a:ea typeface="+mn-ea"/>
                <a:cs typeface="Arial" panose="020B0604020202020204" pitchFamily="34" charset="0"/>
              </a:rPr>
              <a:t>Figure 2.9 compares trained and untrained listeners, showing that employees trained in listening techniques are far more likely to elicit customer feedback and promote goodwill than untrained employees are.</a:t>
            </a:r>
          </a:p>
        </p:txBody>
      </p:sp>
      <p:sp>
        <p:nvSpPr>
          <p:cNvPr id="4" name="Slide Number Placeholder 3">
            <a:extLst>
              <a:ext uri="{FF2B5EF4-FFF2-40B4-BE49-F238E27FC236}">
                <a16:creationId xmlns:a16="http://schemas.microsoft.com/office/drawing/2014/main" id="{6F927D6F-259A-78FC-9A1D-AA93E02CDA51}"/>
              </a:ext>
            </a:extLst>
          </p:cNvPr>
          <p:cNvSpPr>
            <a:spLocks noGrp="1"/>
          </p:cNvSpPr>
          <p:nvPr>
            <p:ph type="sldNum" sz="quarter" idx="5"/>
          </p:nvPr>
        </p:nvSpPr>
        <p:spPr/>
        <p:txBody>
          <a:bodyPr/>
          <a:lstStyle/>
          <a:p>
            <a:pPr>
              <a:defRPr/>
            </a:pPr>
            <a:fld id="{91CAE60C-72A0-D14D-8733-C13212F694AD}" type="slidenum">
              <a:rPr lang="en-US" smtClean="0"/>
              <a:pPr>
                <a:defRPr/>
              </a:pPr>
              <a:t>32</a:t>
            </a:fld>
            <a:endParaRPr lang="en-US" dirty="0"/>
          </a:p>
        </p:txBody>
      </p:sp>
    </p:spTree>
    <p:extLst>
      <p:ext uri="{BB962C8B-B14F-4D97-AF65-F5344CB8AC3E}">
        <p14:creationId xmlns:p14="http://schemas.microsoft.com/office/powerpoint/2010/main" val="13973773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a:spcBef>
                <a:spcPts val="0"/>
              </a:spcBef>
              <a:spcAft>
                <a:spcPts val="600"/>
              </a:spcAft>
            </a:pPr>
            <a:r>
              <a:rPr lang="en-US" sz="1200" dirty="0"/>
              <a:t>Physical barriers – hearing disabilities, poor acoustics, noisy surroundings</a:t>
            </a:r>
          </a:p>
          <a:p>
            <a:pPr>
              <a:spcBef>
                <a:spcPts val="0"/>
              </a:spcBef>
              <a:spcAft>
                <a:spcPts val="600"/>
              </a:spcAft>
            </a:pPr>
            <a:r>
              <a:rPr lang="en-US" sz="1200" dirty="0"/>
              <a:t>Psychological barriers – tuning out a speaker whose ideas differ from ours</a:t>
            </a:r>
          </a:p>
          <a:p>
            <a:pPr>
              <a:spcBef>
                <a:spcPts val="0"/>
              </a:spcBef>
              <a:spcAft>
                <a:spcPts val="600"/>
              </a:spcAft>
            </a:pPr>
            <a:r>
              <a:rPr lang="en-US" sz="1200" dirty="0"/>
              <a:t>Language problems – unfamiliar or emotion-laden words can adversely affect listening</a:t>
            </a:r>
          </a:p>
          <a:p>
            <a:pPr>
              <a:spcBef>
                <a:spcPts val="0"/>
              </a:spcBef>
              <a:spcAft>
                <a:spcPts val="600"/>
              </a:spcAft>
            </a:pPr>
            <a:r>
              <a:rPr lang="en-US" sz="1200" dirty="0"/>
              <a:t>Nonverbal distractions – unusual clothing or speech mannerisms, body twitches, or a radical hairstyle</a:t>
            </a:r>
          </a:p>
          <a:p>
            <a:pPr>
              <a:spcBef>
                <a:spcPts val="0"/>
              </a:spcBef>
              <a:spcAft>
                <a:spcPts val="600"/>
              </a:spcAft>
            </a:pPr>
            <a:r>
              <a:rPr lang="en-US" sz="1200" dirty="0"/>
              <a:t>Thought speed – listeners can process between 400 to 800 words per minute, but speakers talk at about 125 to 175 words per minute. (The time lag can lead to daydreaming.)</a:t>
            </a:r>
          </a:p>
          <a:p>
            <a:pPr>
              <a:spcBef>
                <a:spcPts val="0"/>
              </a:spcBef>
              <a:spcAft>
                <a:spcPts val="600"/>
              </a:spcAft>
            </a:pPr>
            <a:r>
              <a:rPr lang="en-US" sz="1200" dirty="0"/>
              <a:t>Faking attention – look as if you are listening when you are not</a:t>
            </a:r>
          </a:p>
          <a:p>
            <a:pPr>
              <a:spcBef>
                <a:spcPts val="0"/>
              </a:spcBef>
              <a:spcAft>
                <a:spcPts val="600"/>
              </a:spcAft>
            </a:pPr>
            <a:r>
              <a:rPr lang="en-US" sz="1200" dirty="0"/>
              <a:t>Grandstanding – waiting politely for the next pause so that we can have our turn to speak</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33</a:t>
            </a:fld>
            <a:endParaRPr lang="en-US" dirty="0"/>
          </a:p>
        </p:txBody>
      </p:sp>
    </p:spTree>
    <p:extLst>
      <p:ext uri="{BB962C8B-B14F-4D97-AF65-F5344CB8AC3E}">
        <p14:creationId xmlns:p14="http://schemas.microsoft.com/office/powerpoint/2010/main" val="10436484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342900" indent="-342900" algn="l">
              <a:buFont typeface="+mj-lt"/>
              <a:buAutoNum type="arabicPeriod"/>
            </a:pPr>
            <a:r>
              <a:rPr lang="en-US" sz="1800" b="0" i="0" u="none" strike="noStrike" baseline="0" dirty="0">
                <a:latin typeface="Arial" panose="020B0604020202020204" pitchFamily="34" charset="0"/>
                <a:cs typeface="Arial" panose="020B0604020202020204" pitchFamily="34" charset="0"/>
              </a:rPr>
              <a:t>Let others talk without interrupting. Concentrate on the speaker’s words, not on your response.</a:t>
            </a:r>
            <a:endParaRPr lang="en-US" sz="1200" dirty="0">
              <a:solidFill>
                <a:srgbClr val="000000"/>
              </a:solidFill>
              <a:latin typeface="Arial" panose="020B0604020202020204" pitchFamily="34" charset="0"/>
              <a:cs typeface="Arial" panose="020B0604020202020204" pitchFamily="34" charset="0"/>
            </a:endParaRPr>
          </a:p>
          <a:p>
            <a:pPr marL="342900" indent="-342900" algn="l">
              <a:buFont typeface="+mj-lt"/>
              <a:buAutoNum type="arabicPeriod"/>
            </a:pPr>
            <a:r>
              <a:rPr lang="en-US" sz="1800" b="0" i="0" u="none" strike="noStrike" baseline="0" dirty="0">
                <a:latin typeface="Arial" panose="020B0604020202020204" pitchFamily="34" charset="0"/>
                <a:cs typeface="Arial" panose="020B0604020202020204" pitchFamily="34" charset="0"/>
              </a:rPr>
              <a:t>Whenever possible, remove competing sounds. Choose a quiet time and place for listening. Internally, focus totally on the speaker.</a:t>
            </a:r>
          </a:p>
          <a:p>
            <a:pPr marL="342900" indent="-342900" algn="l">
              <a:buFont typeface="+mj-lt"/>
              <a:buAutoNum type="arabicPeriod"/>
            </a:pPr>
            <a:r>
              <a:rPr lang="en-US" sz="1800" b="0" i="0" u="none" strike="noStrike" baseline="0" dirty="0">
                <a:latin typeface="Arial" panose="020B0604020202020204" pitchFamily="34" charset="0"/>
                <a:cs typeface="Arial" panose="020B0604020202020204" pitchFamily="34" charset="0"/>
              </a:rPr>
              <a:t>Show that you are listening closely by leaning forward, nodding, and maintaining eye contact. Don’t fidget or try to complete another task at the same time you are listening.</a:t>
            </a:r>
          </a:p>
          <a:p>
            <a:pPr marL="342900" indent="-342900" algn="l">
              <a:buFont typeface="+mj-lt"/>
              <a:buAutoNum type="arabicPeriod"/>
            </a:pPr>
            <a:r>
              <a:rPr lang="en-US" sz="1800" b="0" i="0" u="none" strike="noStrike" baseline="0" dirty="0">
                <a:latin typeface="Arial" panose="020B0604020202020204" pitchFamily="34" charset="0"/>
                <a:cs typeface="Arial" panose="020B0604020202020204" pitchFamily="34" charset="0"/>
              </a:rPr>
              <a:t>Good listeners and critical thinkers consider whether speakers are credible and speaking within their areas of competence. They do not automatically accept assertions as facts.</a:t>
            </a:r>
          </a:p>
          <a:p>
            <a:pPr marL="342900" indent="-342900" fontAlgn="auto">
              <a:buFont typeface="+mj-lt"/>
              <a:buAutoNum type="arabicPeriod"/>
            </a:pPr>
            <a:r>
              <a:rPr lang="en-US" sz="1800" dirty="0">
                <a:solidFill>
                  <a:srgbClr val="000000"/>
                </a:solidFill>
                <a:latin typeface="Arial" panose="020B0604020202020204" pitchFamily="34" charset="0"/>
                <a:cs typeface="Arial" panose="020B0604020202020204" pitchFamily="34" charset="0"/>
              </a:rPr>
              <a:t>Ask clarifying questions without attacking the speaker and then be quiet and listen to the answer.</a:t>
            </a:r>
          </a:p>
          <a:p>
            <a:pPr marL="342900" indent="-342900" fontAlgn="auto">
              <a:buFont typeface="+mj-lt"/>
              <a:buAutoNum type="arabicPeriod"/>
            </a:pPr>
            <a:r>
              <a:rPr lang="en-US" sz="1800" dirty="0">
                <a:solidFill>
                  <a:srgbClr val="000000"/>
                </a:solidFill>
                <a:latin typeface="Arial" panose="020B0604020202020204" pitchFamily="34" charset="0"/>
                <a:cs typeface="Arial" panose="020B0604020202020204" pitchFamily="34" charset="0"/>
              </a:rPr>
              <a:t>Paraphrase to increase understanding by summarizing a message in your own words objectively and nonjudgmentally.</a:t>
            </a:r>
          </a:p>
          <a:p>
            <a:pPr marL="342900" indent="-342900" fontAlgn="auto">
              <a:buFont typeface="+mj-lt"/>
              <a:buAutoNum type="arabicPeriod"/>
            </a:pPr>
            <a:r>
              <a:rPr lang="en-US" sz="1800" dirty="0">
                <a:solidFill>
                  <a:srgbClr val="000000"/>
                </a:solidFill>
                <a:latin typeface="Arial" panose="020B0604020202020204" pitchFamily="34" charset="0"/>
                <a:cs typeface="Arial" panose="020B0604020202020204" pitchFamily="34" charset="0"/>
              </a:rPr>
              <a:t>Capitalize on lag time by silently rephrasing and summarizing the speaker’s message while you wait for their next idea.</a:t>
            </a:r>
          </a:p>
          <a:p>
            <a:pPr marL="342900" indent="-342900" fontAlgn="auto">
              <a:buFont typeface="+mj-lt"/>
              <a:buAutoNum type="arabicPeriod"/>
            </a:pPr>
            <a:r>
              <a:rPr lang="en-US" sz="1800" dirty="0">
                <a:solidFill>
                  <a:srgbClr val="000000"/>
                </a:solidFill>
                <a:latin typeface="Arial" panose="020B0604020202020204" pitchFamily="34" charset="0"/>
                <a:cs typeface="Arial" panose="020B0604020202020204" pitchFamily="34" charset="0"/>
              </a:rPr>
              <a:t>Take notes to ensure retention, making sure you have a good method for storing notes physically or digitally.</a:t>
            </a:r>
          </a:p>
          <a:p>
            <a:pPr marL="342900" indent="-342900" fontAlgn="auto">
              <a:buFont typeface="+mj-lt"/>
              <a:buAutoNum type="arabicPeriod"/>
            </a:pPr>
            <a:r>
              <a:rPr lang="en-US" sz="1800" dirty="0">
                <a:solidFill>
                  <a:srgbClr val="000000"/>
                </a:solidFill>
                <a:latin typeface="Arial" panose="020B0604020202020204" pitchFamily="34" charset="0"/>
                <a:cs typeface="Arial" panose="020B0604020202020204" pitchFamily="34" charset="0"/>
              </a:rPr>
              <a:t>Adopt an empathic, humble attitude by trying to understand other people’s perspectives and by being open to suggestions and feedback.</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34</a:t>
            </a:fld>
            <a:endParaRPr lang="en-US" dirty="0"/>
          </a:p>
        </p:txBody>
      </p:sp>
    </p:spTree>
    <p:extLst>
      <p:ext uri="{BB962C8B-B14F-4D97-AF65-F5344CB8AC3E}">
        <p14:creationId xmlns:p14="http://schemas.microsoft.com/office/powerpoint/2010/main" val="29158789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mn-ea"/>
                <a:cs typeface="Arial" panose="020B0604020202020204" pitchFamily="34" charset="0"/>
              </a:rPr>
              <a:t>Figure 2.11 illustrates tips for sending positive nonverbal signals in the workplace.</a:t>
            </a:r>
          </a:p>
          <a:p>
            <a:endParaRPr lang="en-US" sz="1200" kern="1200" dirty="0">
              <a:solidFill>
                <a:schemeClr val="tx1"/>
              </a:solidFill>
              <a:effectLst/>
              <a:latin typeface="Arial" panose="020B0604020202020204" pitchFamily="34" charset="0"/>
              <a:ea typeface="+mn-ea"/>
              <a:cs typeface="Arial" panose="020B0604020202020204" pitchFamily="34" charset="0"/>
            </a:endParaRPr>
          </a:p>
          <a:p>
            <a:r>
              <a:rPr lang="en-US" sz="1200" kern="1200" dirty="0">
                <a:solidFill>
                  <a:schemeClr val="tx1"/>
                </a:solidFill>
                <a:effectLst/>
                <a:latin typeface="Arial" panose="020B0604020202020204" pitchFamily="34" charset="0"/>
                <a:ea typeface="+mn-ea"/>
                <a:cs typeface="Arial" panose="020B0604020202020204" pitchFamily="34" charset="0"/>
              </a:rPr>
              <a:t>Building Strong Nonverbal Communication Skills in the Workplace:</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Establish and maintain eye contact.</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Use posture to show interest.</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Reduce or eliminate physical barriers.</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Improve your decoding skills.</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Probe for more information.</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Interpret nonverbal meanings in context.</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Associate with people from diverse cultures.</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Appreciate the power of appearance.</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Observe yourself on video.</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Enlist friends and family.</a:t>
            </a:r>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40</a:t>
            </a:fld>
            <a:endParaRPr lang="en-US" dirty="0"/>
          </a:p>
        </p:txBody>
      </p:sp>
    </p:spTree>
    <p:extLst>
      <p:ext uri="{BB962C8B-B14F-4D97-AF65-F5344CB8AC3E}">
        <p14:creationId xmlns:p14="http://schemas.microsoft.com/office/powerpoint/2010/main" val="25305518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endParaRPr lang="en-US" sz="120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42</a:t>
            </a:fld>
            <a:endParaRPr lang="en-US" dirty="0"/>
          </a:p>
        </p:txBody>
      </p:sp>
    </p:spTree>
    <p:extLst>
      <p:ext uri="{BB962C8B-B14F-4D97-AF65-F5344CB8AC3E}">
        <p14:creationId xmlns:p14="http://schemas.microsoft.com/office/powerpoint/2010/main" val="33717606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mn-ea"/>
                <a:cs typeface="Arial" panose="020B0604020202020204" pitchFamily="34" charset="0"/>
              </a:rPr>
              <a:t>Figure 2.12 details seven areas you will want to review to be sure you are projecting professionalism:</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Speech habits</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E-mail</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Internet</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Voice mail</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Telephone presence</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Cell phones, tablets</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Texting</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43</a:t>
            </a:fld>
            <a:endParaRPr lang="en-US" dirty="0"/>
          </a:p>
        </p:txBody>
      </p:sp>
    </p:spTree>
    <p:extLst>
      <p:ext uri="{BB962C8B-B14F-4D97-AF65-F5344CB8AC3E}">
        <p14:creationId xmlns:p14="http://schemas.microsoft.com/office/powerpoint/2010/main" val="38929471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B6D60F-D553-7E3A-A365-9862051C03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1ABC7C-8B0B-E7AE-39C0-1D432C6C4CEB}"/>
              </a:ext>
            </a:extLst>
          </p:cNvPr>
          <p:cNvSpPr>
            <a:spLocks noGrp="1" noRot="1" noChangeAspect="1"/>
          </p:cNvSpPr>
          <p:nvPr>
            <p:ph type="sldImg"/>
          </p:nvPr>
        </p:nvSpPr>
        <p:spPr>
          <a:xfrm>
            <a:off x="685800" y="630238"/>
            <a:ext cx="3778250" cy="2125662"/>
          </a:xfrm>
        </p:spPr>
      </p:sp>
      <p:sp>
        <p:nvSpPr>
          <p:cNvPr id="3" name="Notes Placeholder 2">
            <a:extLst>
              <a:ext uri="{FF2B5EF4-FFF2-40B4-BE49-F238E27FC236}">
                <a16:creationId xmlns:a16="http://schemas.microsoft.com/office/drawing/2014/main" id="{AE6FD7B1-5EB9-A9D0-6B2A-C7E017C815EB}"/>
              </a:ext>
            </a:extLst>
          </p:cNvPr>
          <p:cNvSpPr>
            <a:spLocks noGrp="1"/>
          </p:cNvSpPr>
          <p:nvPr>
            <p:ph type="body" idx="1"/>
          </p:nvPr>
        </p:nvSpPr>
        <p:spPr/>
        <p:txBody>
          <a:bodyPr/>
          <a:lstStyle/>
          <a:p>
            <a:endParaRPr lang="en-US" sz="120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267B36DD-19A6-EC63-00DB-00030174E232}"/>
              </a:ext>
            </a:extLst>
          </p:cNvPr>
          <p:cNvSpPr>
            <a:spLocks noGrp="1"/>
          </p:cNvSpPr>
          <p:nvPr>
            <p:ph type="sldNum" sz="quarter" idx="5"/>
          </p:nvPr>
        </p:nvSpPr>
        <p:spPr/>
        <p:txBody>
          <a:bodyPr/>
          <a:lstStyle/>
          <a:p>
            <a:pPr>
              <a:defRPr/>
            </a:pPr>
            <a:fld id="{91CAE60C-72A0-D14D-8733-C13212F694AD}" type="slidenum">
              <a:rPr lang="en-US" smtClean="0"/>
              <a:pPr>
                <a:defRPr/>
              </a:pPr>
              <a:t>44</a:t>
            </a:fld>
            <a:endParaRPr lang="en-US" dirty="0"/>
          </a:p>
        </p:txBody>
      </p:sp>
    </p:spTree>
    <p:extLst>
      <p:ext uri="{BB962C8B-B14F-4D97-AF65-F5344CB8AC3E}">
        <p14:creationId xmlns:p14="http://schemas.microsoft.com/office/powerpoint/2010/main" val="3297800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49D3E2-B717-EA54-B556-7026B716B9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0BBD84-4DFD-254F-DD9B-5B168E6D912F}"/>
              </a:ext>
            </a:extLst>
          </p:cNvPr>
          <p:cNvSpPr>
            <a:spLocks noGrp="1" noRot="1" noChangeAspect="1"/>
          </p:cNvSpPr>
          <p:nvPr>
            <p:ph type="sldImg"/>
          </p:nvPr>
        </p:nvSpPr>
        <p:spPr>
          <a:xfrm>
            <a:off x="685800" y="630238"/>
            <a:ext cx="3778250" cy="2125662"/>
          </a:xfrm>
        </p:spPr>
      </p:sp>
      <p:sp>
        <p:nvSpPr>
          <p:cNvPr id="3" name="Notes Placeholder 2">
            <a:extLst>
              <a:ext uri="{FF2B5EF4-FFF2-40B4-BE49-F238E27FC236}">
                <a16:creationId xmlns:a16="http://schemas.microsoft.com/office/drawing/2014/main" id="{E7662A88-923D-B3DB-085D-D7962F10E77F}"/>
              </a:ext>
            </a:extLst>
          </p:cNvPr>
          <p:cNvSpPr>
            <a:spLocks noGrp="1"/>
          </p:cNvSpPr>
          <p:nvPr>
            <p:ph type="body" idx="1"/>
          </p:nvPr>
        </p:nvSpPr>
        <p:spPr/>
        <p:txBody>
          <a:bodyPr/>
          <a:lstStyle/>
          <a:p>
            <a:endParaRPr lang="en-US" sz="120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6489302E-876C-770B-8725-4F4000145266}"/>
              </a:ext>
            </a:extLst>
          </p:cNvPr>
          <p:cNvSpPr>
            <a:spLocks noGrp="1"/>
          </p:cNvSpPr>
          <p:nvPr>
            <p:ph type="sldNum" sz="quarter" idx="5"/>
          </p:nvPr>
        </p:nvSpPr>
        <p:spPr/>
        <p:txBody>
          <a:bodyPr/>
          <a:lstStyle/>
          <a:p>
            <a:pPr>
              <a:defRPr/>
            </a:pPr>
            <a:fld id="{91CAE60C-72A0-D14D-8733-C13212F694AD}" type="slidenum">
              <a:rPr lang="en-US" smtClean="0"/>
              <a:pPr>
                <a:defRPr/>
              </a:pPr>
              <a:t>45</a:t>
            </a:fld>
            <a:endParaRPr lang="en-US" dirty="0"/>
          </a:p>
        </p:txBody>
      </p:sp>
    </p:spTree>
    <p:extLst>
      <p:ext uri="{BB962C8B-B14F-4D97-AF65-F5344CB8AC3E}">
        <p14:creationId xmlns:p14="http://schemas.microsoft.com/office/powerpoint/2010/main" val="33232198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sz="1200" dirty="0">
              <a:solidFill>
                <a:schemeClr val="bg2">
                  <a:lumMod val="10000"/>
                </a:schemeClr>
              </a:solidFill>
            </a:endParaRP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46</a:t>
            </a:fld>
            <a:endParaRPr lang="en-US" dirty="0"/>
          </a:p>
        </p:txBody>
      </p:sp>
    </p:spTree>
    <p:extLst>
      <p:ext uri="{BB962C8B-B14F-4D97-AF65-F5344CB8AC3E}">
        <p14:creationId xmlns:p14="http://schemas.microsoft.com/office/powerpoint/2010/main" val="37219067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anose="020B0604020202020204" pitchFamily="34" charset="0"/>
                <a:ea typeface="+mn-ea"/>
                <a:cs typeface="Arial" panose="020B0604020202020204" pitchFamily="34" charset="0"/>
              </a:rPr>
              <a:t>There are six main dimensions of professional behavior that will ease your entry into the world of work, as shown in Figure 2.13.</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48</a:t>
            </a:fld>
            <a:endParaRPr lang="en-US" dirty="0"/>
          </a:p>
        </p:txBody>
      </p:sp>
    </p:spTree>
    <p:extLst>
      <p:ext uri="{BB962C8B-B14F-4D97-AF65-F5344CB8AC3E}">
        <p14:creationId xmlns:p14="http://schemas.microsoft.com/office/powerpoint/2010/main" val="3611177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mn-ea"/>
                <a:cs typeface="Arial" panose="020B0604020202020204" pitchFamily="34" charset="0"/>
              </a:rPr>
              <a:t>You will likely find yourself a part of a work team, project team, customer support team, supplier team, design team, planning team, functional team, cross-functional team, or some other group.</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r>
              <a:rPr lang="en-US" sz="1200" kern="1200" dirty="0">
                <a:solidFill>
                  <a:schemeClr val="tx1"/>
                </a:solidFill>
                <a:effectLst/>
                <a:latin typeface="Arial" panose="020B0604020202020204" pitchFamily="34" charset="0"/>
                <a:ea typeface="+mn-ea"/>
                <a:cs typeface="Arial" panose="020B0604020202020204" pitchFamily="34" charset="0"/>
              </a:rPr>
              <a:t>One of the most important objectives of businesses is finding ways to do jobs better at less cost.</a:t>
            </a:r>
          </a:p>
          <a:p>
            <a:endParaRPr lang="en-US" sz="1200" kern="1200" dirty="0">
              <a:solidFill>
                <a:schemeClr val="tx1"/>
              </a:solidFill>
              <a:effectLst/>
              <a:latin typeface="Arial" panose="020B0604020202020204" pitchFamily="34" charset="0"/>
              <a:ea typeface="+mn-ea"/>
              <a:cs typeface="Arial" panose="020B0604020202020204" pitchFamily="34" charset="0"/>
            </a:endParaRPr>
          </a:p>
          <a:p>
            <a:r>
              <a:rPr lang="en-US" sz="1200" kern="1200" dirty="0">
                <a:solidFill>
                  <a:schemeClr val="tx1"/>
                </a:solidFill>
                <a:effectLst/>
                <a:latin typeface="Arial" panose="020B0604020202020204" pitchFamily="34" charset="0"/>
                <a:ea typeface="+mn-ea"/>
                <a:cs typeface="Arial" panose="020B0604020202020204" pitchFamily="34" charset="0"/>
              </a:rPr>
              <a:t>Organizations must strike a balance between solo effort and collective action.</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a:t>
            </a:fld>
            <a:endParaRPr lang="en-US" dirty="0"/>
          </a:p>
        </p:txBody>
      </p:sp>
    </p:spTree>
    <p:extLst>
      <p:ext uri="{BB962C8B-B14F-4D97-AF65-F5344CB8AC3E}">
        <p14:creationId xmlns:p14="http://schemas.microsoft.com/office/powerpoint/2010/main" val="8888011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mn-ea"/>
                <a:cs typeface="Arial" panose="020B0604020202020204" pitchFamily="34" charset="0"/>
              </a:rPr>
              <a:t>Figure 2.1 outlines the five phases of team development and how a team might proceed through these steps to solve a problem and reach a decision.</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Forming</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Storming</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Norming</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Performing</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Adjourning</a:t>
            </a:r>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7</a:t>
            </a:fld>
            <a:endParaRPr lang="en-US" dirty="0"/>
          </a:p>
        </p:txBody>
      </p:sp>
    </p:spTree>
    <p:extLst>
      <p:ext uri="{BB962C8B-B14F-4D97-AF65-F5344CB8AC3E}">
        <p14:creationId xmlns:p14="http://schemas.microsoft.com/office/powerpoint/2010/main" val="3389428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anose="020B0604020202020204" pitchFamily="34" charset="0"/>
                <a:ea typeface="+mn-ea"/>
                <a:cs typeface="Arial" panose="020B0604020202020204" pitchFamily="34" charset="0"/>
              </a:rPr>
              <a:t>To be a productive and welcome member of a group, be prepared to perform the positive tasks described in Figure 2.2 and avoid the negative behaviors.</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8</a:t>
            </a:fld>
            <a:endParaRPr lang="en-US" dirty="0"/>
          </a:p>
        </p:txBody>
      </p:sp>
    </p:spTree>
    <p:extLst>
      <p:ext uri="{BB962C8B-B14F-4D97-AF65-F5344CB8AC3E}">
        <p14:creationId xmlns:p14="http://schemas.microsoft.com/office/powerpoint/2010/main" val="3982947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anose="020B0604020202020204" pitchFamily="34" charset="0"/>
                <a:ea typeface="+mn-ea"/>
                <a:cs typeface="Arial" panose="020B0604020202020204" pitchFamily="34" charset="0"/>
              </a:rPr>
              <a:t>Symptoms of </a:t>
            </a:r>
            <a:r>
              <a:rPr lang="en-US" sz="1200" b="1" kern="1200" dirty="0">
                <a:solidFill>
                  <a:schemeClr val="tx1"/>
                </a:solidFill>
                <a:effectLst/>
                <a:latin typeface="Arial" panose="020B0604020202020204" pitchFamily="34" charset="0"/>
                <a:ea typeface="+mn-ea"/>
                <a:cs typeface="Arial" panose="020B0604020202020204" pitchFamily="34" charset="0"/>
              </a:rPr>
              <a:t>groupthink</a:t>
            </a:r>
            <a:r>
              <a:rPr lang="en-US" sz="1200" kern="1200" dirty="0">
                <a:solidFill>
                  <a:schemeClr val="tx1"/>
                </a:solidFill>
                <a:effectLst/>
                <a:latin typeface="Arial" panose="020B0604020202020204" pitchFamily="34" charset="0"/>
                <a:ea typeface="+mn-ea"/>
                <a:cs typeface="Arial" panose="020B0604020202020204" pitchFamily="34" charset="0"/>
              </a:rPr>
              <a:t> include pressure placed on any member who argues against the group’s mutual beliefs, self-censorship of thoughts that stray from the group’s agreement, collective efforts to rationalize, and an unquestioned belief in the group’s moral authority.</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9</a:t>
            </a:fld>
            <a:endParaRPr lang="en-US" dirty="0"/>
          </a:p>
        </p:txBody>
      </p:sp>
    </p:spTree>
    <p:extLst>
      <p:ext uri="{BB962C8B-B14F-4D97-AF65-F5344CB8AC3E}">
        <p14:creationId xmlns:p14="http://schemas.microsoft.com/office/powerpoint/2010/main" val="32015514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anose="020B0604020202020204" pitchFamily="34" charset="0"/>
                <a:ea typeface="+mn-ea"/>
                <a:cs typeface="Arial" panose="020B0604020202020204" pitchFamily="34" charset="0"/>
              </a:rPr>
              <a:t>The method teams use to reach decisions greatly affects morale, commitment, and implementation success.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panose="020B0604020202020204" pitchFamily="34" charset="0"/>
              <a:ea typeface="+mn-ea"/>
              <a:cs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anose="020B0604020202020204" pitchFamily="34" charset="0"/>
                <a:ea typeface="+mn-ea"/>
                <a:cs typeface="Arial" panose="020B0604020202020204" pitchFamily="34" charset="0"/>
              </a:rPr>
              <a:t>In addition to “majority rules,” these other methods may be more effective.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panose="020B0604020202020204" pitchFamily="34" charset="0"/>
              <a:ea typeface="+mn-ea"/>
              <a:cs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anose="020B0604020202020204" pitchFamily="34" charset="0"/>
                <a:ea typeface="+mn-ea"/>
                <a:cs typeface="Arial" panose="020B0604020202020204" pitchFamily="34" charset="0"/>
              </a:rPr>
              <a:t>Some methods are best for routine decisions, while others are more appropriate when dealing with emergencies.</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10</a:t>
            </a:fld>
            <a:endParaRPr lang="en-US" dirty="0"/>
          </a:p>
        </p:txBody>
      </p:sp>
    </p:spTree>
    <p:extLst>
      <p:ext uri="{BB962C8B-B14F-4D97-AF65-F5344CB8AC3E}">
        <p14:creationId xmlns:p14="http://schemas.microsoft.com/office/powerpoint/2010/main" val="2815808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mn-ea"/>
                <a:cs typeface="Arial" panose="020B0604020202020204" pitchFamily="34" charset="0"/>
              </a:rPr>
              <a:t>TEAM: Together, Everyone Achieves More.</a:t>
            </a:r>
          </a:p>
          <a:p>
            <a:endParaRPr lang="en-US" sz="1200" kern="1200" dirty="0">
              <a:solidFill>
                <a:schemeClr val="tx1"/>
              </a:solidFill>
              <a:effectLst/>
              <a:latin typeface="Arial" panose="020B0604020202020204" pitchFamily="34" charset="0"/>
              <a:ea typeface="+mn-ea"/>
              <a:cs typeface="Arial" panose="020B0604020202020204" pitchFamily="34" charset="0"/>
            </a:endParaRPr>
          </a:p>
          <a:p>
            <a:r>
              <a:rPr lang="en-US" sz="1200" kern="1200" dirty="0">
                <a:solidFill>
                  <a:schemeClr val="tx1"/>
                </a:solidFill>
                <a:effectLst/>
                <a:latin typeface="Arial" panose="020B0604020202020204" pitchFamily="34" charset="0"/>
                <a:ea typeface="+mn-ea"/>
                <a:cs typeface="Arial" panose="020B0604020202020204" pitchFamily="34" charset="0"/>
              </a:rPr>
              <a:t>Teams that do not work well together can increase frustration, lower productivity, and create employee dissatisfaction. </a:t>
            </a:r>
          </a:p>
          <a:p>
            <a:endParaRPr lang="en-US" sz="1200" kern="1200" dirty="0">
              <a:solidFill>
                <a:schemeClr val="tx1"/>
              </a:solidFill>
              <a:effectLst/>
              <a:latin typeface="Arial" panose="020B0604020202020204" pitchFamily="34" charset="0"/>
              <a:ea typeface="+mn-ea"/>
              <a:cs typeface="Arial" panose="020B0604020202020204" pitchFamily="34" charset="0"/>
            </a:endParaRPr>
          </a:p>
          <a:p>
            <a:r>
              <a:rPr lang="en-US" sz="1200" kern="1200" dirty="0">
                <a:solidFill>
                  <a:schemeClr val="tx1"/>
                </a:solidFill>
                <a:effectLst/>
                <a:latin typeface="Arial" panose="020B0604020202020204" pitchFamily="34" charset="0"/>
                <a:ea typeface="+mn-ea"/>
                <a:cs typeface="Arial" panose="020B0604020202020204" pitchFamily="34" charset="0"/>
              </a:rPr>
              <a:t>Effective teams share some or all of the following characteristics:</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Stay small and embrace diversity</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Agree on a purpose</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Establish procedures</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Confront conflict</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Communicate effectively</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Collaborate rather than compete</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Accept ethical responsibilities</a:t>
            </a:r>
          </a:p>
          <a:p>
            <a:pPr marL="171450" indent="-171450">
              <a:buFont typeface="Arial" panose="020B0604020202020204" pitchFamily="34" charset="0"/>
              <a:buChar char="•"/>
            </a:pPr>
            <a:r>
              <a:rPr lang="en-US" sz="1200" kern="1200" dirty="0">
                <a:solidFill>
                  <a:schemeClr val="tx1"/>
                </a:solidFill>
                <a:effectLst/>
                <a:latin typeface="Arial" panose="020B0604020202020204" pitchFamily="34" charset="0"/>
                <a:ea typeface="+mn-ea"/>
                <a:cs typeface="Arial" panose="020B0604020202020204" pitchFamily="34" charset="0"/>
              </a:rPr>
              <a:t>Share leadership</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11</a:t>
            </a:fld>
            <a:endParaRPr lang="en-US" dirty="0"/>
          </a:p>
        </p:txBody>
      </p:sp>
    </p:spTree>
    <p:extLst>
      <p:ext uri="{BB962C8B-B14F-4D97-AF65-F5344CB8AC3E}">
        <p14:creationId xmlns:p14="http://schemas.microsoft.com/office/powerpoint/2010/main" val="21710569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12</a:t>
            </a:fld>
            <a:endParaRPr lang="en-US" dirty="0"/>
          </a:p>
        </p:txBody>
      </p:sp>
    </p:spTree>
    <p:extLst>
      <p:ext uri="{BB962C8B-B14F-4D97-AF65-F5344CB8AC3E}">
        <p14:creationId xmlns:p14="http://schemas.microsoft.com/office/powerpoint/2010/main" val="40467378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3.jp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First Slid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D23111E-2710-4C1A-A7DB-CE3FE7C03336}"/>
              </a:ext>
              <a:ext uri="{C183D7F6-B498-43B3-948B-1728B52AA6E4}">
                <adec:decorative xmlns:adec="http://schemas.microsoft.com/office/drawing/2017/decorative" val="1"/>
              </a:ext>
            </a:extLst>
          </p:cNvPr>
          <p:cNvPicPr>
            <a:picLocks noChangeAspect="1"/>
          </p:cNvPicPr>
          <p:nvPr userDrawn="1"/>
        </p:nvPicPr>
        <p:blipFill>
          <a:blip r:embed="rId3"/>
          <a:srcRect/>
          <a:stretch/>
        </p:blipFill>
        <p:spPr>
          <a:xfrm>
            <a:off x="0" y="-14068"/>
            <a:ext cx="12192000" cy="6858000"/>
          </a:xfrm>
          <a:prstGeom prst="rect">
            <a:avLst/>
          </a:prstGeom>
        </p:spPr>
      </p:pic>
      <p:sp>
        <p:nvSpPr>
          <p:cNvPr id="2" name="Title"/>
          <p:cNvSpPr>
            <a:spLocks noGrp="1"/>
          </p:cNvSpPr>
          <p:nvPr>
            <p:ph type="ctrTitle" hasCustomPrompt="1"/>
          </p:nvPr>
        </p:nvSpPr>
        <p:spPr>
          <a:xfrm>
            <a:off x="5646420" y="1168663"/>
            <a:ext cx="6104302" cy="2387600"/>
          </a:xfrm>
        </p:spPr>
        <p:txBody>
          <a:bodyPr anchor="b"/>
          <a:lstStyle>
            <a:lvl1pPr algn="l">
              <a:defRPr sz="4800" baseline="0">
                <a:solidFill>
                  <a:schemeClr val="bg1"/>
                </a:solidFill>
              </a:defRPr>
            </a:lvl1pPr>
          </a:lstStyle>
          <a:p>
            <a:r>
              <a:rPr lang="en-US" dirty="0"/>
              <a:t>Business Communication</a:t>
            </a:r>
          </a:p>
        </p:txBody>
      </p:sp>
      <p:sp>
        <p:nvSpPr>
          <p:cNvPr id="3" name="Subtitle 2"/>
          <p:cNvSpPr>
            <a:spLocks noGrp="1"/>
          </p:cNvSpPr>
          <p:nvPr>
            <p:ph type="subTitle" idx="1" hasCustomPrompt="1"/>
          </p:nvPr>
        </p:nvSpPr>
        <p:spPr>
          <a:xfrm>
            <a:off x="5646420" y="3809720"/>
            <a:ext cx="6104302" cy="1424930"/>
          </a:xfrm>
          <a:noFill/>
        </p:spPr>
        <p:txBody>
          <a:bodyPr anchor="t"/>
          <a:lstStyle>
            <a:lvl1pPr marL="0" indent="0" algn="l">
              <a:lnSpc>
                <a:spcPct val="100000"/>
              </a:lnSpc>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Chapter #: Chapter Title</a:t>
            </a:r>
          </a:p>
        </p:txBody>
      </p:sp>
      <p:sp>
        <p:nvSpPr>
          <p:cNvPr id="12" name="Picture Placeholder 11">
            <a:extLst>
              <a:ext uri="{FF2B5EF4-FFF2-40B4-BE49-F238E27FC236}">
                <a16:creationId xmlns:a16="http://schemas.microsoft.com/office/drawing/2014/main" id="{7BF6BBBC-452C-48FA-A1E1-E851567E5383}"/>
              </a:ext>
            </a:extLst>
          </p:cNvPr>
          <p:cNvSpPr>
            <a:spLocks noGrp="1"/>
          </p:cNvSpPr>
          <p:nvPr>
            <p:ph type="pic" sz="quarter" idx="11" hasCustomPrompt="1"/>
          </p:nvPr>
        </p:nvSpPr>
        <p:spPr>
          <a:xfrm>
            <a:off x="475250" y="808037"/>
            <a:ext cx="4713288" cy="5241925"/>
          </a:xfrm>
        </p:spPr>
        <p:txBody>
          <a:bodyPr/>
          <a:lstStyle>
            <a:lvl1pPr marL="0" indent="0">
              <a:buNone/>
              <a:defRPr b="0">
                <a:solidFill>
                  <a:schemeClr val="bg1"/>
                </a:solidFill>
              </a:defRPr>
            </a:lvl1pPr>
          </a:lstStyle>
          <a:p>
            <a:r>
              <a:rPr lang="en-US" dirty="0"/>
              <a:t>Add Image Here</a:t>
            </a:r>
          </a:p>
        </p:txBody>
      </p:sp>
      <p:sp>
        <p:nvSpPr>
          <p:cNvPr id="9" name="Slide Number Placeholder 5">
            <a:extLst>
              <a:ext uri="{FF2B5EF4-FFF2-40B4-BE49-F238E27FC236}">
                <a16:creationId xmlns:a16="http://schemas.microsoft.com/office/drawing/2014/main" id="{6B326DFF-C872-4426-8563-39BC58624663}"/>
              </a:ext>
            </a:extLst>
          </p:cNvPr>
          <p:cNvSpPr txBox="1">
            <a:spLocks/>
          </p:cNvSpPr>
          <p:nvPr userDrawn="1"/>
        </p:nvSpPr>
        <p:spPr>
          <a:xfrm>
            <a:off x="11082189" y="6449054"/>
            <a:ext cx="734291" cy="365760"/>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a:lstStyle>
          <a:p>
            <a:fld id="{963FCBED-9BC8-44C8-B578-C394BC67F972}" type="slidenum">
              <a:rPr lang="en-US" sz="1100" smtClean="0">
                <a:solidFill>
                  <a:schemeClr val="bg1"/>
                </a:solidFill>
                <a:latin typeface="Arial" panose="020B0604020202020204" pitchFamily="34" charset="0"/>
                <a:cs typeface="Arial" panose="020B0604020202020204" pitchFamily="34" charset="0"/>
              </a:rPr>
              <a:pPr/>
              <a:t>‹#›</a:t>
            </a:fld>
            <a:endParaRPr lang="en-US" sz="1100" dirty="0">
              <a:solidFill>
                <a:schemeClr val="bg1"/>
              </a:solidFill>
              <a:latin typeface="Arial" panose="020B0604020202020204" pitchFamily="34" charset="0"/>
              <a:cs typeface="Arial" panose="020B0604020202020204" pitchFamily="34" charset="0"/>
            </a:endParaRPr>
          </a:p>
        </p:txBody>
      </p:sp>
      <p:pic>
        <p:nvPicPr>
          <p:cNvPr id="21" name="Picture 20">
            <a:extLst>
              <a:ext uri="{FF2B5EF4-FFF2-40B4-BE49-F238E27FC236}">
                <a16:creationId xmlns:a16="http://schemas.microsoft.com/office/drawing/2014/main" id="{FDE6C580-026E-426D-A0EE-BDE15B891A0A}"/>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183087" y="6223885"/>
            <a:ext cx="1820281" cy="610675"/>
          </a:xfrm>
          <a:prstGeom prst="rect">
            <a:avLst/>
          </a:prstGeom>
        </p:spPr>
      </p:pic>
      <p:pic>
        <p:nvPicPr>
          <p:cNvPr id="6" name="Picture 5" descr="A cover of a book&#10;&#10;Description automatically generated">
            <a:extLst>
              <a:ext uri="{FF2B5EF4-FFF2-40B4-BE49-F238E27FC236}">
                <a16:creationId xmlns:a16="http://schemas.microsoft.com/office/drawing/2014/main" id="{16A737BA-F5F6-8E4A-5351-ADC08F02DC4A}"/>
              </a:ext>
            </a:extLst>
          </p:cNvPr>
          <p:cNvPicPr>
            <a:picLocks noChangeAspect="1"/>
          </p:cNvPicPr>
          <p:nvPr userDrawn="1"/>
        </p:nvPicPr>
        <p:blipFill>
          <a:blip r:embed="rId5"/>
          <a:stretch>
            <a:fillRect/>
          </a:stretch>
        </p:blipFill>
        <p:spPr>
          <a:xfrm>
            <a:off x="467230" y="789009"/>
            <a:ext cx="4113648" cy="5263856"/>
          </a:xfrm>
          <a:prstGeom prst="rect">
            <a:avLst/>
          </a:prstGeom>
        </p:spPr>
      </p:pic>
    </p:spTree>
    <p:custDataLst>
      <p:tags r:id="rId1"/>
    </p:custDataLst>
    <p:extLst>
      <p:ext uri="{BB962C8B-B14F-4D97-AF65-F5344CB8AC3E}">
        <p14:creationId xmlns:p14="http://schemas.microsoft.com/office/powerpoint/2010/main" val="2170826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Image/Two Content">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lvl1pPr>
              <a:defRPr/>
            </a:lvl1pPr>
          </a:lstStyle>
          <a:p>
            <a:r>
              <a:rPr lang="en-US" dirty="0"/>
              <a:t>Slide Title</a:t>
            </a:r>
          </a:p>
        </p:txBody>
      </p:sp>
      <p:sp>
        <p:nvSpPr>
          <p:cNvPr id="8" name="Image Placeholder 1"/>
          <p:cNvSpPr>
            <a:spLocks noGrp="1"/>
          </p:cNvSpPr>
          <p:nvPr>
            <p:ph sz="half" idx="13" hasCustomPrompt="1"/>
          </p:nvPr>
        </p:nvSpPr>
        <p:spPr>
          <a:xfrm>
            <a:off x="476843" y="1825628"/>
            <a:ext cx="2875957" cy="2045728"/>
          </a:xfrm>
        </p:spPr>
        <p:txBody>
          <a:bodyPr/>
          <a:lstStyle>
            <a:lvl1pPr marL="0" indent="0" algn="l">
              <a:buNone/>
              <a:defRPr/>
            </a:lvl1pPr>
            <a:lvl2pPr marL="457200" indent="0">
              <a:buNone/>
              <a:defRPr/>
            </a:lvl2pPr>
            <a:lvl3pPr marL="914400" indent="0">
              <a:buNone/>
              <a:defRPr/>
            </a:lvl3pPr>
          </a:lstStyle>
          <a:p>
            <a:pPr lvl="0"/>
            <a:r>
              <a:rPr lang="en-US" dirty="0"/>
              <a:t>Image 1</a:t>
            </a:r>
          </a:p>
        </p:txBody>
      </p:sp>
      <p:sp>
        <p:nvSpPr>
          <p:cNvPr id="9" name="Content Placeholder Top"/>
          <p:cNvSpPr>
            <a:spLocks noGrp="1"/>
          </p:cNvSpPr>
          <p:nvPr>
            <p:ph sz="half" idx="2" hasCustomPrompt="1"/>
          </p:nvPr>
        </p:nvSpPr>
        <p:spPr>
          <a:xfrm>
            <a:off x="3624200" y="1825625"/>
            <a:ext cx="8090957" cy="2045728"/>
          </a:xfrm>
        </p:spPr>
        <p:txBody>
          <a:bodyPr/>
          <a:lstStyle>
            <a:lvl1pPr>
              <a:spcAft>
                <a:spcPts val="800"/>
              </a:spcAft>
              <a:defRPr sz="2400" b="0"/>
            </a:lvl1pPr>
            <a:lvl2pPr>
              <a:spcAft>
                <a:spcPts val="800"/>
              </a:spcAft>
              <a:defRPr sz="2400" b="0"/>
            </a:lvl2pPr>
            <a:lvl3pPr>
              <a:spcAft>
                <a:spcPts val="800"/>
              </a:spcAft>
              <a:defRPr sz="2400" b="0"/>
            </a:lvl3pPr>
            <a:lvl4pPr marL="1371600" marR="0" indent="0" algn="l" defTabSz="914400" rtl="0" eaLnBrk="1" fontAlgn="auto" latinLnBrk="0" hangingPunct="1">
              <a:lnSpc>
                <a:spcPct val="90000"/>
              </a:lnSpc>
              <a:spcBef>
                <a:spcPts val="500"/>
              </a:spcBef>
              <a:spcAft>
                <a:spcPts val="0"/>
              </a:spcAft>
              <a:buClrTx/>
              <a:buSzPct val="100000"/>
              <a:buFont typeface="Arial" panose="020B0604020202020204" pitchFamily="34" charset="0"/>
              <a:buNone/>
              <a:tabLst/>
              <a:defRPr/>
            </a:lvl4pPr>
          </a:lstStyle>
          <a:p>
            <a:pPr lvl="0"/>
            <a:r>
              <a:rPr lang="en-US" dirty="0"/>
              <a:t>First Level</a:t>
            </a:r>
          </a:p>
          <a:p>
            <a:pPr lvl="1"/>
            <a:r>
              <a:rPr lang="en-US" dirty="0"/>
              <a:t>Second level</a:t>
            </a:r>
          </a:p>
          <a:p>
            <a:pPr lvl="2"/>
            <a:r>
              <a:rPr lang="en-US" dirty="0"/>
              <a:t>Third level</a:t>
            </a:r>
          </a:p>
          <a:p>
            <a:pPr marL="1714500" marR="0" lvl="3"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
        <p:nvSpPr>
          <p:cNvPr id="7" name="Image Placeholder 2">
            <a:extLst>
              <a:ext uri="{FF2B5EF4-FFF2-40B4-BE49-F238E27FC236}">
                <a16:creationId xmlns:a16="http://schemas.microsoft.com/office/drawing/2014/main" id="{9100EECD-9921-43E0-9472-84C089BD629F}"/>
              </a:ext>
            </a:extLst>
          </p:cNvPr>
          <p:cNvSpPr>
            <a:spLocks noGrp="1"/>
          </p:cNvSpPr>
          <p:nvPr>
            <p:ph sz="half" idx="14" hasCustomPrompt="1"/>
          </p:nvPr>
        </p:nvSpPr>
        <p:spPr>
          <a:xfrm>
            <a:off x="476843" y="4132558"/>
            <a:ext cx="2875957" cy="2045727"/>
          </a:xfrm>
        </p:spPr>
        <p:txBody>
          <a:bodyPr/>
          <a:lstStyle>
            <a:lvl1pPr marL="0" indent="0" algn="l">
              <a:buNone/>
              <a:defRPr/>
            </a:lvl1pPr>
            <a:lvl2pPr marL="457200" indent="0">
              <a:buNone/>
              <a:defRPr/>
            </a:lvl2pPr>
            <a:lvl3pPr marL="914400" indent="0">
              <a:buNone/>
              <a:defRPr/>
            </a:lvl3pPr>
          </a:lstStyle>
          <a:p>
            <a:pPr lvl="0"/>
            <a:r>
              <a:rPr lang="en-US" dirty="0"/>
              <a:t>Image 2</a:t>
            </a:r>
          </a:p>
        </p:txBody>
      </p:sp>
      <p:sp>
        <p:nvSpPr>
          <p:cNvPr id="6" name="Content Placeholder Bottom">
            <a:extLst>
              <a:ext uri="{FF2B5EF4-FFF2-40B4-BE49-F238E27FC236}">
                <a16:creationId xmlns:a16="http://schemas.microsoft.com/office/drawing/2014/main" id="{4003AB72-C071-4875-8D31-00FB47092143}"/>
              </a:ext>
            </a:extLst>
          </p:cNvPr>
          <p:cNvSpPr>
            <a:spLocks noGrp="1"/>
          </p:cNvSpPr>
          <p:nvPr>
            <p:ph sz="half" idx="15" hasCustomPrompt="1"/>
          </p:nvPr>
        </p:nvSpPr>
        <p:spPr>
          <a:xfrm>
            <a:off x="3624199" y="4136860"/>
            <a:ext cx="8090957" cy="2045728"/>
          </a:xfrm>
        </p:spPr>
        <p:txBody>
          <a:bodyPr/>
          <a:lstStyle>
            <a:lvl1pPr>
              <a:spcAft>
                <a:spcPts val="800"/>
              </a:spcAft>
              <a:defRPr sz="2400" b="0"/>
            </a:lvl1pPr>
            <a:lvl2pPr>
              <a:spcAft>
                <a:spcPts val="800"/>
              </a:spcAft>
              <a:defRPr sz="2400" b="0"/>
            </a:lvl2pPr>
            <a:lvl3pPr>
              <a:spcAft>
                <a:spcPts val="800"/>
              </a:spcAft>
              <a:defRPr sz="2400" b="0"/>
            </a:lvl3pPr>
            <a:lvl4pPr marL="1371600" marR="0" indent="0" algn="l" defTabSz="914400" rtl="0" eaLnBrk="1" fontAlgn="auto" latinLnBrk="0" hangingPunct="1">
              <a:lnSpc>
                <a:spcPct val="90000"/>
              </a:lnSpc>
              <a:spcBef>
                <a:spcPts val="500"/>
              </a:spcBef>
              <a:spcAft>
                <a:spcPts val="0"/>
              </a:spcAft>
              <a:buClrTx/>
              <a:buSzPct val="100000"/>
              <a:buFont typeface="Arial" panose="020B0604020202020204" pitchFamily="34" charset="0"/>
              <a:buNone/>
              <a:tabLst/>
              <a:defRPr/>
            </a:lvl4pPr>
          </a:lstStyle>
          <a:p>
            <a:pPr lvl="0"/>
            <a:r>
              <a:rPr lang="en-US" dirty="0"/>
              <a:t>First Level</a:t>
            </a:r>
          </a:p>
          <a:p>
            <a:pPr lvl="1"/>
            <a:r>
              <a:rPr lang="en-US" dirty="0"/>
              <a:t>Second level</a:t>
            </a:r>
          </a:p>
          <a:p>
            <a:pPr lvl="2"/>
            <a:r>
              <a:rPr lang="en-US" dirty="0"/>
              <a:t>Third level</a:t>
            </a:r>
          </a:p>
          <a:p>
            <a:pPr marL="1714500" marR="0" lvl="3"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Tree>
    <p:custDataLst>
      <p:tags r:id="rId1"/>
    </p:custDataLst>
    <p:extLst>
      <p:ext uri="{BB962C8B-B14F-4D97-AF65-F5344CB8AC3E}">
        <p14:creationId xmlns:p14="http://schemas.microsoft.com/office/powerpoint/2010/main" val="2728650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Image/Three Content">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lvl1pPr>
              <a:defRPr/>
            </a:lvl1pPr>
          </a:lstStyle>
          <a:p>
            <a:r>
              <a:rPr lang="en-US" dirty="0"/>
              <a:t>Slide Title</a:t>
            </a:r>
          </a:p>
        </p:txBody>
      </p:sp>
      <p:sp>
        <p:nvSpPr>
          <p:cNvPr id="8" name="Image Placeholder 1"/>
          <p:cNvSpPr>
            <a:spLocks noGrp="1"/>
          </p:cNvSpPr>
          <p:nvPr>
            <p:ph sz="half" idx="13" hasCustomPrompt="1"/>
          </p:nvPr>
        </p:nvSpPr>
        <p:spPr>
          <a:xfrm>
            <a:off x="476843" y="1825628"/>
            <a:ext cx="2875957" cy="1217447"/>
          </a:xfrm>
        </p:spPr>
        <p:txBody>
          <a:bodyPr/>
          <a:lstStyle>
            <a:lvl1pPr marL="0" indent="0" algn="l">
              <a:buNone/>
              <a:defRPr/>
            </a:lvl1pPr>
            <a:lvl2pPr marL="457200" indent="0">
              <a:buNone/>
              <a:defRPr/>
            </a:lvl2pPr>
            <a:lvl3pPr marL="914400" indent="0">
              <a:buNone/>
              <a:defRPr/>
            </a:lvl3pPr>
          </a:lstStyle>
          <a:p>
            <a:pPr lvl="0"/>
            <a:r>
              <a:rPr lang="en-US" dirty="0"/>
              <a:t>Image 1</a:t>
            </a:r>
          </a:p>
        </p:txBody>
      </p:sp>
      <p:sp>
        <p:nvSpPr>
          <p:cNvPr id="9" name="Content Placeholder Top"/>
          <p:cNvSpPr>
            <a:spLocks noGrp="1"/>
          </p:cNvSpPr>
          <p:nvPr>
            <p:ph sz="half" idx="2" hasCustomPrompt="1"/>
          </p:nvPr>
        </p:nvSpPr>
        <p:spPr>
          <a:xfrm>
            <a:off x="3624200" y="1825625"/>
            <a:ext cx="8090957" cy="1217450"/>
          </a:xfrm>
        </p:spPr>
        <p:txBody>
          <a:bodyPr/>
          <a:lstStyle>
            <a:lvl1pPr>
              <a:spcAft>
                <a:spcPts val="800"/>
              </a:spcAft>
              <a:defRPr sz="1800" b="0"/>
            </a:lvl1pPr>
            <a:lvl2pPr>
              <a:spcAft>
                <a:spcPts val="800"/>
              </a:spcAft>
              <a:defRPr sz="1800" b="0"/>
            </a:lvl2pPr>
            <a:lvl3pPr>
              <a:spcAft>
                <a:spcPts val="800"/>
              </a:spcAft>
              <a:defRPr sz="1800" b="0"/>
            </a:lvl3pPr>
          </a:lstStyle>
          <a:p>
            <a:pPr lvl="0"/>
            <a:r>
              <a:rPr lang="en-US" dirty="0"/>
              <a:t>First Level</a:t>
            </a:r>
          </a:p>
          <a:p>
            <a:pPr lvl="1"/>
            <a:r>
              <a:rPr lang="en-US" dirty="0"/>
              <a:t>Second level</a:t>
            </a:r>
          </a:p>
          <a:p>
            <a:pPr lvl="2"/>
            <a:r>
              <a:rPr lang="en-US" dirty="0"/>
              <a:t>Third level</a:t>
            </a:r>
          </a:p>
        </p:txBody>
      </p:sp>
      <p:sp>
        <p:nvSpPr>
          <p:cNvPr id="14" name="Image Placeholder 2">
            <a:extLst>
              <a:ext uri="{FF2B5EF4-FFF2-40B4-BE49-F238E27FC236}">
                <a16:creationId xmlns:a16="http://schemas.microsoft.com/office/drawing/2014/main" id="{329BB347-70F5-49B3-A1D7-9C05C8ED5028}"/>
              </a:ext>
            </a:extLst>
          </p:cNvPr>
          <p:cNvSpPr>
            <a:spLocks noGrp="1"/>
          </p:cNvSpPr>
          <p:nvPr>
            <p:ph sz="half" idx="14" hasCustomPrompt="1"/>
          </p:nvPr>
        </p:nvSpPr>
        <p:spPr>
          <a:xfrm>
            <a:off x="479343" y="3207219"/>
            <a:ext cx="2875957" cy="1217447"/>
          </a:xfrm>
        </p:spPr>
        <p:txBody>
          <a:bodyPr/>
          <a:lstStyle>
            <a:lvl1pPr marL="0" indent="0" algn="l">
              <a:buNone/>
              <a:defRPr/>
            </a:lvl1pPr>
            <a:lvl2pPr marL="457200" indent="0">
              <a:buNone/>
              <a:defRPr/>
            </a:lvl2pPr>
            <a:lvl3pPr marL="914400" indent="0">
              <a:buNone/>
              <a:defRPr/>
            </a:lvl3pPr>
          </a:lstStyle>
          <a:p>
            <a:pPr lvl="0"/>
            <a:r>
              <a:rPr lang="en-US" dirty="0"/>
              <a:t>Image 2</a:t>
            </a:r>
          </a:p>
        </p:txBody>
      </p:sp>
      <p:sp>
        <p:nvSpPr>
          <p:cNvPr id="15" name="Content Placeholder Middle">
            <a:extLst>
              <a:ext uri="{FF2B5EF4-FFF2-40B4-BE49-F238E27FC236}">
                <a16:creationId xmlns:a16="http://schemas.microsoft.com/office/drawing/2014/main" id="{E344C337-1A6E-4BE6-8E9E-7076FBBEEFAC}"/>
              </a:ext>
            </a:extLst>
          </p:cNvPr>
          <p:cNvSpPr>
            <a:spLocks noGrp="1"/>
          </p:cNvSpPr>
          <p:nvPr>
            <p:ph sz="half" idx="15" hasCustomPrompt="1"/>
          </p:nvPr>
        </p:nvSpPr>
        <p:spPr>
          <a:xfrm>
            <a:off x="3626700" y="3207216"/>
            <a:ext cx="8090957" cy="1217450"/>
          </a:xfrm>
        </p:spPr>
        <p:txBody>
          <a:bodyPr/>
          <a:lstStyle>
            <a:lvl1pPr>
              <a:spcAft>
                <a:spcPts val="800"/>
              </a:spcAft>
              <a:defRPr sz="1800" b="0"/>
            </a:lvl1pPr>
            <a:lvl2pPr>
              <a:spcAft>
                <a:spcPts val="800"/>
              </a:spcAft>
              <a:defRPr sz="1800" b="0"/>
            </a:lvl2pPr>
            <a:lvl3pPr>
              <a:spcAft>
                <a:spcPts val="800"/>
              </a:spcAft>
              <a:defRPr sz="1800" b="0"/>
            </a:lvl3pPr>
          </a:lstStyle>
          <a:p>
            <a:pPr lvl="0"/>
            <a:r>
              <a:rPr lang="en-US" dirty="0"/>
              <a:t>First Level</a:t>
            </a:r>
          </a:p>
          <a:p>
            <a:pPr lvl="1"/>
            <a:r>
              <a:rPr lang="en-US" dirty="0"/>
              <a:t>Second level</a:t>
            </a:r>
          </a:p>
          <a:p>
            <a:pPr lvl="2"/>
            <a:r>
              <a:rPr lang="en-US" dirty="0"/>
              <a:t>Third level</a:t>
            </a:r>
          </a:p>
        </p:txBody>
      </p:sp>
      <p:sp>
        <p:nvSpPr>
          <p:cNvPr id="16" name="Image Placeholder 3">
            <a:extLst>
              <a:ext uri="{FF2B5EF4-FFF2-40B4-BE49-F238E27FC236}">
                <a16:creationId xmlns:a16="http://schemas.microsoft.com/office/drawing/2014/main" id="{A70ED764-0931-4273-A125-CE2D6E0F8A8D}"/>
              </a:ext>
            </a:extLst>
          </p:cNvPr>
          <p:cNvSpPr>
            <a:spLocks noGrp="1"/>
          </p:cNvSpPr>
          <p:nvPr>
            <p:ph sz="half" idx="16" hasCustomPrompt="1"/>
          </p:nvPr>
        </p:nvSpPr>
        <p:spPr>
          <a:xfrm>
            <a:off x="479343" y="4631282"/>
            <a:ext cx="2875957" cy="1217447"/>
          </a:xfrm>
        </p:spPr>
        <p:txBody>
          <a:bodyPr/>
          <a:lstStyle>
            <a:lvl1pPr marL="0" indent="0" algn="l">
              <a:buNone/>
              <a:defRPr/>
            </a:lvl1pPr>
            <a:lvl2pPr marL="457200" indent="0">
              <a:buNone/>
              <a:defRPr/>
            </a:lvl2pPr>
            <a:lvl3pPr marL="914400" indent="0">
              <a:buNone/>
              <a:defRPr/>
            </a:lvl3pPr>
          </a:lstStyle>
          <a:p>
            <a:pPr lvl="0"/>
            <a:r>
              <a:rPr lang="en-US" dirty="0"/>
              <a:t>Image 3</a:t>
            </a:r>
          </a:p>
        </p:txBody>
      </p:sp>
      <p:sp>
        <p:nvSpPr>
          <p:cNvPr id="17" name="Content Placeholder Bottom">
            <a:extLst>
              <a:ext uri="{FF2B5EF4-FFF2-40B4-BE49-F238E27FC236}">
                <a16:creationId xmlns:a16="http://schemas.microsoft.com/office/drawing/2014/main" id="{1A924411-097F-4689-AC4D-9173B40A69F2}"/>
              </a:ext>
            </a:extLst>
          </p:cNvPr>
          <p:cNvSpPr>
            <a:spLocks noGrp="1"/>
          </p:cNvSpPr>
          <p:nvPr>
            <p:ph sz="half" idx="17" hasCustomPrompt="1"/>
          </p:nvPr>
        </p:nvSpPr>
        <p:spPr>
          <a:xfrm>
            <a:off x="3626700" y="4631279"/>
            <a:ext cx="8090957" cy="1217450"/>
          </a:xfrm>
        </p:spPr>
        <p:txBody>
          <a:bodyPr/>
          <a:lstStyle>
            <a:lvl1pPr>
              <a:spcAft>
                <a:spcPts val="800"/>
              </a:spcAft>
              <a:defRPr sz="1800" b="0"/>
            </a:lvl1pPr>
            <a:lvl2pPr>
              <a:spcAft>
                <a:spcPts val="800"/>
              </a:spcAft>
              <a:defRPr sz="1800" b="0"/>
            </a:lvl2pPr>
            <a:lvl3pPr>
              <a:spcAft>
                <a:spcPts val="800"/>
              </a:spcAft>
              <a:defRPr sz="1800" b="0"/>
            </a:lvl3pPr>
          </a:lstStyle>
          <a:p>
            <a:pPr lvl="0"/>
            <a:r>
              <a:rPr lang="en-US" dirty="0"/>
              <a:t>First Level</a:t>
            </a:r>
          </a:p>
          <a:p>
            <a:pPr lvl="1"/>
            <a:r>
              <a:rPr lang="en-US" dirty="0"/>
              <a:t>Second level</a:t>
            </a:r>
          </a:p>
          <a:p>
            <a:pPr lvl="2"/>
            <a:r>
              <a:rPr lang="en-US" dirty="0"/>
              <a:t>Third level</a:t>
            </a:r>
          </a:p>
        </p:txBody>
      </p:sp>
    </p:spTree>
    <p:custDataLst>
      <p:tags r:id="rId1"/>
    </p:custDataLst>
    <p:extLst>
      <p:ext uri="{BB962C8B-B14F-4D97-AF65-F5344CB8AC3E}">
        <p14:creationId xmlns:p14="http://schemas.microsoft.com/office/powerpoint/2010/main" val="95082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our Image/Four Content">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lvl1pPr>
              <a:defRPr/>
            </a:lvl1pPr>
          </a:lstStyle>
          <a:p>
            <a:r>
              <a:rPr lang="en-US" dirty="0"/>
              <a:t>Slide Title</a:t>
            </a:r>
          </a:p>
        </p:txBody>
      </p:sp>
      <p:sp>
        <p:nvSpPr>
          <p:cNvPr id="8" name="Image Placeholder 1"/>
          <p:cNvSpPr>
            <a:spLocks noGrp="1"/>
          </p:cNvSpPr>
          <p:nvPr>
            <p:ph sz="half" idx="13" hasCustomPrompt="1"/>
          </p:nvPr>
        </p:nvSpPr>
        <p:spPr>
          <a:xfrm>
            <a:off x="476843" y="1825628"/>
            <a:ext cx="2875957" cy="899814"/>
          </a:xfrm>
        </p:spPr>
        <p:txBody>
          <a:bodyPr/>
          <a:lstStyle>
            <a:lvl1pPr marL="0" indent="0" algn="l">
              <a:buNone/>
              <a:defRPr/>
            </a:lvl1pPr>
            <a:lvl2pPr marL="457200" indent="0">
              <a:buNone/>
              <a:defRPr/>
            </a:lvl2pPr>
            <a:lvl3pPr marL="914400" indent="0">
              <a:buNone/>
              <a:defRPr/>
            </a:lvl3pPr>
          </a:lstStyle>
          <a:p>
            <a:pPr lvl="0"/>
            <a:r>
              <a:rPr lang="en-US" dirty="0"/>
              <a:t>Image 1</a:t>
            </a:r>
          </a:p>
        </p:txBody>
      </p:sp>
      <p:sp>
        <p:nvSpPr>
          <p:cNvPr id="9" name="Content Placeholder 1"/>
          <p:cNvSpPr>
            <a:spLocks noGrp="1"/>
          </p:cNvSpPr>
          <p:nvPr>
            <p:ph sz="half" idx="2" hasCustomPrompt="1"/>
          </p:nvPr>
        </p:nvSpPr>
        <p:spPr>
          <a:xfrm>
            <a:off x="3624200" y="1825625"/>
            <a:ext cx="8090957" cy="895515"/>
          </a:xfrm>
        </p:spPr>
        <p:txBody>
          <a:bodyPr/>
          <a:lstStyle>
            <a:lvl1pPr>
              <a:spcAft>
                <a:spcPts val="800"/>
              </a:spcAft>
              <a:defRPr sz="1800" b="0"/>
            </a:lvl1pPr>
            <a:lvl2pPr>
              <a:spcAft>
                <a:spcPts val="800"/>
              </a:spcAft>
              <a:defRPr sz="1800" b="0"/>
            </a:lvl2pPr>
            <a:lvl3pPr>
              <a:spcAft>
                <a:spcPts val="800"/>
              </a:spcAft>
              <a:defRPr sz="1800" b="0"/>
            </a:lvl3pPr>
          </a:lstStyle>
          <a:p>
            <a:pPr lvl="0"/>
            <a:r>
              <a:rPr lang="en-US" dirty="0"/>
              <a:t>First Level</a:t>
            </a:r>
          </a:p>
          <a:p>
            <a:pPr lvl="1"/>
            <a:r>
              <a:rPr lang="en-US" dirty="0"/>
              <a:t>Second level</a:t>
            </a:r>
          </a:p>
        </p:txBody>
      </p:sp>
      <p:sp>
        <p:nvSpPr>
          <p:cNvPr id="10" name="Image Placeholder 2">
            <a:extLst>
              <a:ext uri="{FF2B5EF4-FFF2-40B4-BE49-F238E27FC236}">
                <a16:creationId xmlns:a16="http://schemas.microsoft.com/office/drawing/2014/main" id="{02C25FD2-E251-4DC4-8F30-3EDA9A61D7DC}"/>
              </a:ext>
            </a:extLst>
          </p:cNvPr>
          <p:cNvSpPr>
            <a:spLocks noGrp="1"/>
          </p:cNvSpPr>
          <p:nvPr>
            <p:ph sz="half" idx="14" hasCustomPrompt="1"/>
          </p:nvPr>
        </p:nvSpPr>
        <p:spPr>
          <a:xfrm>
            <a:off x="476843" y="2941438"/>
            <a:ext cx="2875957" cy="899814"/>
          </a:xfrm>
        </p:spPr>
        <p:txBody>
          <a:bodyPr/>
          <a:lstStyle>
            <a:lvl1pPr marL="0" indent="0" algn="l">
              <a:buNone/>
              <a:defRPr/>
            </a:lvl1pPr>
            <a:lvl2pPr marL="457200" indent="0">
              <a:buNone/>
              <a:defRPr/>
            </a:lvl2pPr>
            <a:lvl3pPr marL="914400" indent="0">
              <a:buNone/>
              <a:defRPr/>
            </a:lvl3pPr>
          </a:lstStyle>
          <a:p>
            <a:pPr lvl="0"/>
            <a:r>
              <a:rPr lang="en-US" dirty="0"/>
              <a:t>Image 2</a:t>
            </a:r>
          </a:p>
        </p:txBody>
      </p:sp>
      <p:sp>
        <p:nvSpPr>
          <p:cNvPr id="11" name="Content Placeholder 2">
            <a:extLst>
              <a:ext uri="{FF2B5EF4-FFF2-40B4-BE49-F238E27FC236}">
                <a16:creationId xmlns:a16="http://schemas.microsoft.com/office/drawing/2014/main" id="{6FFE322F-E595-4582-997C-0A06F238C8D3}"/>
              </a:ext>
            </a:extLst>
          </p:cNvPr>
          <p:cNvSpPr>
            <a:spLocks noGrp="1"/>
          </p:cNvSpPr>
          <p:nvPr>
            <p:ph sz="half" idx="15" hasCustomPrompt="1"/>
          </p:nvPr>
        </p:nvSpPr>
        <p:spPr>
          <a:xfrm>
            <a:off x="3624200" y="2941435"/>
            <a:ext cx="8090957" cy="895515"/>
          </a:xfrm>
        </p:spPr>
        <p:txBody>
          <a:bodyPr/>
          <a:lstStyle>
            <a:lvl1pPr>
              <a:spcAft>
                <a:spcPts val="800"/>
              </a:spcAft>
              <a:defRPr sz="1800" b="0"/>
            </a:lvl1pPr>
            <a:lvl2pPr>
              <a:spcAft>
                <a:spcPts val="800"/>
              </a:spcAft>
              <a:defRPr sz="1800" b="0"/>
            </a:lvl2pPr>
            <a:lvl3pPr>
              <a:spcAft>
                <a:spcPts val="800"/>
              </a:spcAft>
              <a:defRPr sz="1800" b="0"/>
            </a:lvl3pPr>
          </a:lstStyle>
          <a:p>
            <a:pPr lvl="0"/>
            <a:r>
              <a:rPr lang="en-US" dirty="0"/>
              <a:t>First Level</a:t>
            </a:r>
          </a:p>
          <a:p>
            <a:pPr lvl="1"/>
            <a:r>
              <a:rPr lang="en-US" dirty="0"/>
              <a:t>Second level</a:t>
            </a:r>
          </a:p>
        </p:txBody>
      </p:sp>
      <p:sp>
        <p:nvSpPr>
          <p:cNvPr id="12" name="Image Placeholder 3">
            <a:extLst>
              <a:ext uri="{FF2B5EF4-FFF2-40B4-BE49-F238E27FC236}">
                <a16:creationId xmlns:a16="http://schemas.microsoft.com/office/drawing/2014/main" id="{647E63CA-E745-4DE2-B25A-D398F113EFA6}"/>
              </a:ext>
            </a:extLst>
          </p:cNvPr>
          <p:cNvSpPr>
            <a:spLocks noGrp="1"/>
          </p:cNvSpPr>
          <p:nvPr>
            <p:ph sz="half" idx="16" hasCustomPrompt="1"/>
          </p:nvPr>
        </p:nvSpPr>
        <p:spPr>
          <a:xfrm>
            <a:off x="480444" y="4065961"/>
            <a:ext cx="2875957" cy="899814"/>
          </a:xfrm>
        </p:spPr>
        <p:txBody>
          <a:bodyPr/>
          <a:lstStyle>
            <a:lvl1pPr marL="0" indent="0" algn="l">
              <a:buNone/>
              <a:defRPr/>
            </a:lvl1pPr>
            <a:lvl2pPr marL="457200" indent="0">
              <a:buNone/>
              <a:defRPr/>
            </a:lvl2pPr>
            <a:lvl3pPr marL="914400" indent="0">
              <a:buNone/>
              <a:defRPr/>
            </a:lvl3pPr>
          </a:lstStyle>
          <a:p>
            <a:pPr lvl="0"/>
            <a:r>
              <a:rPr lang="en-US" dirty="0"/>
              <a:t>Image 3</a:t>
            </a:r>
          </a:p>
        </p:txBody>
      </p:sp>
      <p:sp>
        <p:nvSpPr>
          <p:cNvPr id="13" name="Content Placeholder 3">
            <a:extLst>
              <a:ext uri="{FF2B5EF4-FFF2-40B4-BE49-F238E27FC236}">
                <a16:creationId xmlns:a16="http://schemas.microsoft.com/office/drawing/2014/main" id="{EFE66096-5B65-4DD6-9AD6-9E55675E34CD}"/>
              </a:ext>
            </a:extLst>
          </p:cNvPr>
          <p:cNvSpPr>
            <a:spLocks noGrp="1"/>
          </p:cNvSpPr>
          <p:nvPr>
            <p:ph sz="half" idx="17" hasCustomPrompt="1"/>
          </p:nvPr>
        </p:nvSpPr>
        <p:spPr>
          <a:xfrm>
            <a:off x="3627801" y="4065958"/>
            <a:ext cx="8090957" cy="895515"/>
          </a:xfrm>
        </p:spPr>
        <p:txBody>
          <a:bodyPr/>
          <a:lstStyle>
            <a:lvl1pPr>
              <a:spcAft>
                <a:spcPts val="800"/>
              </a:spcAft>
              <a:defRPr sz="1800" b="0"/>
            </a:lvl1pPr>
            <a:lvl2pPr>
              <a:spcAft>
                <a:spcPts val="800"/>
              </a:spcAft>
              <a:defRPr sz="1800" b="0"/>
            </a:lvl2pPr>
            <a:lvl3pPr>
              <a:spcAft>
                <a:spcPts val="800"/>
              </a:spcAft>
              <a:defRPr sz="1800" b="0"/>
            </a:lvl3pPr>
          </a:lstStyle>
          <a:p>
            <a:pPr lvl="0"/>
            <a:r>
              <a:rPr lang="en-US" dirty="0"/>
              <a:t>First Level</a:t>
            </a:r>
          </a:p>
          <a:p>
            <a:pPr lvl="1"/>
            <a:r>
              <a:rPr lang="en-US" dirty="0"/>
              <a:t>Second level</a:t>
            </a:r>
          </a:p>
        </p:txBody>
      </p:sp>
      <p:sp>
        <p:nvSpPr>
          <p:cNvPr id="14" name="Image Placeholder 4">
            <a:extLst>
              <a:ext uri="{FF2B5EF4-FFF2-40B4-BE49-F238E27FC236}">
                <a16:creationId xmlns:a16="http://schemas.microsoft.com/office/drawing/2014/main" id="{765390A9-B975-43C8-86E6-45E636A649C5}"/>
              </a:ext>
            </a:extLst>
          </p:cNvPr>
          <p:cNvSpPr>
            <a:spLocks noGrp="1"/>
          </p:cNvSpPr>
          <p:nvPr>
            <p:ph sz="half" idx="18" hasCustomPrompt="1"/>
          </p:nvPr>
        </p:nvSpPr>
        <p:spPr>
          <a:xfrm>
            <a:off x="480444" y="5181771"/>
            <a:ext cx="2875957" cy="899814"/>
          </a:xfrm>
        </p:spPr>
        <p:txBody>
          <a:bodyPr/>
          <a:lstStyle>
            <a:lvl1pPr marL="0" indent="0" algn="l">
              <a:buNone/>
              <a:defRPr/>
            </a:lvl1pPr>
            <a:lvl2pPr marL="457200" indent="0">
              <a:buNone/>
              <a:defRPr/>
            </a:lvl2pPr>
            <a:lvl3pPr marL="914400" indent="0">
              <a:buNone/>
              <a:defRPr/>
            </a:lvl3pPr>
          </a:lstStyle>
          <a:p>
            <a:pPr lvl="0"/>
            <a:r>
              <a:rPr lang="en-US" dirty="0"/>
              <a:t>Image 4</a:t>
            </a:r>
          </a:p>
        </p:txBody>
      </p:sp>
      <p:sp>
        <p:nvSpPr>
          <p:cNvPr id="15" name="Content Placeholder 4">
            <a:extLst>
              <a:ext uri="{FF2B5EF4-FFF2-40B4-BE49-F238E27FC236}">
                <a16:creationId xmlns:a16="http://schemas.microsoft.com/office/drawing/2014/main" id="{04B6F74B-2775-4949-A70C-BCBBFE20C3A2}"/>
              </a:ext>
            </a:extLst>
          </p:cNvPr>
          <p:cNvSpPr>
            <a:spLocks noGrp="1"/>
          </p:cNvSpPr>
          <p:nvPr>
            <p:ph sz="half" idx="19" hasCustomPrompt="1"/>
          </p:nvPr>
        </p:nvSpPr>
        <p:spPr>
          <a:xfrm>
            <a:off x="3627801" y="5181768"/>
            <a:ext cx="8090957" cy="895515"/>
          </a:xfrm>
        </p:spPr>
        <p:txBody>
          <a:bodyPr/>
          <a:lstStyle>
            <a:lvl1pPr>
              <a:spcAft>
                <a:spcPts val="800"/>
              </a:spcAft>
              <a:defRPr sz="1800" b="0"/>
            </a:lvl1pPr>
            <a:lvl2pPr>
              <a:spcAft>
                <a:spcPts val="800"/>
              </a:spcAft>
              <a:defRPr sz="1800" b="0"/>
            </a:lvl2pPr>
            <a:lvl3pPr>
              <a:spcAft>
                <a:spcPts val="800"/>
              </a:spcAft>
              <a:defRPr sz="1800" b="0"/>
            </a:lvl3pPr>
          </a:lstStyle>
          <a:p>
            <a:pPr lvl="0"/>
            <a:r>
              <a:rPr lang="en-US" dirty="0"/>
              <a:t>First Level</a:t>
            </a:r>
          </a:p>
          <a:p>
            <a:pPr lvl="1"/>
            <a:r>
              <a:rPr lang="en-US" dirty="0"/>
              <a:t>Second level</a:t>
            </a:r>
          </a:p>
        </p:txBody>
      </p:sp>
    </p:spTree>
    <p:custDataLst>
      <p:tags r:id="rId1"/>
    </p:custDataLst>
    <p:extLst>
      <p:ext uri="{BB962C8B-B14F-4D97-AF65-F5344CB8AC3E}">
        <p14:creationId xmlns:p14="http://schemas.microsoft.com/office/powerpoint/2010/main" val="2645674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3344969-1137-4EAF-AB8A-FDA4F62A617A}"/>
              </a:ext>
              <a:ext uri="{C183D7F6-B498-43B3-948B-1728B52AA6E4}">
                <adec:decorative xmlns:adec="http://schemas.microsoft.com/office/drawing/2017/decorative" val="1"/>
              </a:ext>
            </a:extLst>
          </p:cNvPr>
          <p:cNvPicPr>
            <a:picLocks noChangeAspect="1"/>
          </p:cNvPicPr>
          <p:nvPr userDrawn="1"/>
        </p:nvPicPr>
        <p:blipFill>
          <a:blip r:embed="rId3"/>
          <a:srcRect/>
          <a:stretch/>
        </p:blipFill>
        <p:spPr>
          <a:xfrm>
            <a:off x="0" y="0"/>
            <a:ext cx="12192000" cy="6858000"/>
          </a:xfrm>
          <a:prstGeom prst="rect">
            <a:avLst/>
          </a:prstGeom>
        </p:spPr>
      </p:pic>
      <p:sp>
        <p:nvSpPr>
          <p:cNvPr id="2" name="Title"/>
          <p:cNvSpPr>
            <a:spLocks noGrp="1"/>
          </p:cNvSpPr>
          <p:nvPr>
            <p:ph type="ctrTitle" hasCustomPrompt="1"/>
          </p:nvPr>
        </p:nvSpPr>
        <p:spPr>
          <a:xfrm>
            <a:off x="914400" y="1153123"/>
            <a:ext cx="10424160" cy="2387600"/>
          </a:xfrm>
        </p:spPr>
        <p:txBody>
          <a:bodyPr anchor="b"/>
          <a:lstStyle>
            <a:lvl1pPr algn="ctr">
              <a:defRPr sz="5400" baseline="0">
                <a:solidFill>
                  <a:schemeClr val="bg1"/>
                </a:solidFill>
              </a:defRPr>
            </a:lvl1pPr>
          </a:lstStyle>
          <a:p>
            <a:r>
              <a:rPr lang="en-US" dirty="0"/>
              <a:t>Unit XX</a:t>
            </a:r>
          </a:p>
        </p:txBody>
      </p:sp>
      <p:sp>
        <p:nvSpPr>
          <p:cNvPr id="3" name="Subtitle 2"/>
          <p:cNvSpPr>
            <a:spLocks noGrp="1"/>
          </p:cNvSpPr>
          <p:nvPr>
            <p:ph type="subTitle" idx="1" hasCustomPrompt="1"/>
          </p:nvPr>
        </p:nvSpPr>
        <p:spPr>
          <a:xfrm>
            <a:off x="914400" y="3809720"/>
            <a:ext cx="10424160" cy="1424930"/>
          </a:xfrm>
          <a:noFill/>
        </p:spPr>
        <p:txBody>
          <a:bodyPr anchor="t"/>
          <a:lstStyle>
            <a:lvl1pPr marL="0" indent="0" algn="ctr">
              <a:lnSpc>
                <a:spcPct val="100000"/>
              </a:lnSpc>
              <a:buNone/>
              <a:defRPr sz="3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Add Unit’s Title Here</a:t>
            </a:r>
          </a:p>
        </p:txBody>
      </p:sp>
      <p:pic>
        <p:nvPicPr>
          <p:cNvPr id="17" name="Picture 16">
            <a:extLst>
              <a:ext uri="{FF2B5EF4-FFF2-40B4-BE49-F238E27FC236}">
                <a16:creationId xmlns:a16="http://schemas.microsoft.com/office/drawing/2014/main" id="{EAF0C6CA-9F2E-439D-8A9B-5B8BD35A9360}"/>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183087" y="6223885"/>
            <a:ext cx="1820281" cy="610675"/>
          </a:xfrm>
          <a:prstGeom prst="rect">
            <a:avLst/>
          </a:prstGeom>
        </p:spPr>
      </p:pic>
      <p:sp>
        <p:nvSpPr>
          <p:cNvPr id="15" name="Slide Number Placeholder 5">
            <a:extLst>
              <a:ext uri="{FF2B5EF4-FFF2-40B4-BE49-F238E27FC236}">
                <a16:creationId xmlns:a16="http://schemas.microsoft.com/office/drawing/2014/main" id="{8D6FEA2F-362B-4EAB-BFA4-233A863C0DE7}"/>
              </a:ext>
            </a:extLst>
          </p:cNvPr>
          <p:cNvSpPr txBox="1">
            <a:spLocks/>
          </p:cNvSpPr>
          <p:nvPr userDrawn="1"/>
        </p:nvSpPr>
        <p:spPr>
          <a:xfrm>
            <a:off x="11082189" y="6449054"/>
            <a:ext cx="734291" cy="365760"/>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a:lstStyle>
          <a:p>
            <a:fld id="{963FCBED-9BC8-44C8-B578-C394BC67F972}" type="slidenum">
              <a:rPr lang="en-US" sz="1100" smtClean="0">
                <a:solidFill>
                  <a:schemeClr val="bg1"/>
                </a:solidFill>
                <a:latin typeface="Arial" panose="020B0604020202020204" pitchFamily="34" charset="0"/>
                <a:cs typeface="Arial" panose="020B0604020202020204" pitchFamily="34" charset="0"/>
              </a:rPr>
              <a:pPr/>
              <a:t>‹#›</a:t>
            </a:fld>
            <a:endParaRPr lang="en-US" sz="1100" dirty="0">
              <a:solidFill>
                <a:schemeClr val="bg1"/>
              </a:solidFill>
              <a:latin typeface="Arial" panose="020B0604020202020204" pitchFamily="34" charset="0"/>
              <a:cs typeface="Arial" panose="020B0604020202020204" pitchFamily="34" charset="0"/>
            </a:endParaRPr>
          </a:p>
        </p:txBody>
      </p:sp>
      <p:sp>
        <p:nvSpPr>
          <p:cNvPr id="11" name="Copyright">
            <a:extLst>
              <a:ext uri="{FF2B5EF4-FFF2-40B4-BE49-F238E27FC236}">
                <a16:creationId xmlns:a16="http://schemas.microsoft.com/office/drawing/2014/main" id="{09216FC3-84E9-4B73-9DA8-CF771043770B}"/>
              </a:ext>
              <a:ext uri="{C183D7F6-B498-43B3-948B-1728B52AA6E4}">
                <adec:decorative xmlns:adec="http://schemas.microsoft.com/office/drawing/2017/decorative" val="0"/>
              </a:ext>
            </a:extLst>
          </p:cNvPr>
          <p:cNvSpPr txBox="1"/>
          <p:nvPr userDrawn="1"/>
        </p:nvSpPr>
        <p:spPr>
          <a:xfrm>
            <a:off x="2103120" y="6314136"/>
            <a:ext cx="8961120" cy="430887"/>
          </a:xfrm>
          <a:prstGeom prst="rect">
            <a:avLst/>
          </a:prstGeom>
          <a:noFill/>
        </p:spPr>
        <p:txBody>
          <a:bodyPr wrap="square" rtlCol="0">
            <a:spAutoFit/>
          </a:bodyPr>
          <a:lstStyle/>
          <a:p>
            <a:r>
              <a:rPr lang="en-US" sz="1100" kern="1200" dirty="0">
                <a:solidFill>
                  <a:schemeClr val="bg1"/>
                </a:solidFill>
                <a:latin typeface="Arial" panose="020B0604020202020204" pitchFamily="34" charset="0"/>
                <a:ea typeface="+mn-ea"/>
                <a:cs typeface="Arial" panose="020B0604020202020204" pitchFamily="34" charset="0"/>
              </a:rPr>
              <a:t>Guffey/Loewy, Business Communication: Process &amp; Product, 11th Edition. © 2025 Cengage Learning, Inc. All Rights Reserved. May not be scanned, copied or duplicated, or posted to a publicly accessible website, in whole or in part.</a:t>
            </a:r>
          </a:p>
        </p:txBody>
      </p:sp>
    </p:spTree>
    <p:custDataLst>
      <p:tags r:id="rId1"/>
    </p:custDataLst>
    <p:extLst>
      <p:ext uri="{BB962C8B-B14F-4D97-AF65-F5344CB8AC3E}">
        <p14:creationId xmlns:p14="http://schemas.microsoft.com/office/powerpoint/2010/main" val="803553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lvl1pPr>
              <a:defRPr/>
            </a:lvl1pPr>
          </a:lstStyle>
          <a:p>
            <a:r>
              <a:rPr lang="en-US" dirty="0"/>
              <a:t>Slide Title</a:t>
            </a:r>
          </a:p>
        </p:txBody>
      </p:sp>
      <p:sp>
        <p:nvSpPr>
          <p:cNvPr id="3" name="Content Placeholder"/>
          <p:cNvSpPr>
            <a:spLocks noGrp="1"/>
          </p:cNvSpPr>
          <p:nvPr>
            <p:ph idx="1" hasCustomPrompt="1"/>
          </p:nvPr>
        </p:nvSpPr>
        <p:spPr/>
        <p:txBody>
          <a:bodyPr/>
          <a:lstStyle>
            <a:lvl1pPr>
              <a:spcAft>
                <a:spcPts val="800"/>
              </a:spcAft>
              <a:defRPr sz="2400"/>
            </a:lvl1pPr>
            <a:lvl2pPr>
              <a:spcAft>
                <a:spcPts val="800"/>
              </a:spcAft>
              <a:defRPr sz="2400" b="0"/>
            </a:lvl2pPr>
            <a:lvl3pPr>
              <a:spcAft>
                <a:spcPts val="800"/>
              </a:spcAft>
              <a:defRPr sz="2400" b="0"/>
            </a:lvl3pPr>
            <a:lvl4pPr marL="1371600" marR="0" indent="0" algn="l" defTabSz="914400" rtl="0" eaLnBrk="1" fontAlgn="auto" latinLnBrk="0" hangingPunct="1">
              <a:lnSpc>
                <a:spcPct val="90000"/>
              </a:lnSpc>
              <a:spcBef>
                <a:spcPts val="500"/>
              </a:spcBef>
              <a:spcAft>
                <a:spcPts val="0"/>
              </a:spcAft>
              <a:buClrTx/>
              <a:buSzPct val="100000"/>
              <a:buFont typeface="Arial" panose="020B0604020202020204" pitchFamily="34" charset="0"/>
              <a:buNone/>
              <a:tabLst/>
              <a:defRPr/>
            </a:lvl4pPr>
          </a:lstStyle>
          <a:p>
            <a:pPr lvl="0"/>
            <a:r>
              <a:rPr lang="en-US" dirty="0"/>
              <a:t>First Level</a:t>
            </a:r>
          </a:p>
          <a:p>
            <a:pPr lvl="1"/>
            <a:r>
              <a:rPr lang="en-US" dirty="0"/>
              <a:t>Second level</a:t>
            </a:r>
          </a:p>
          <a:p>
            <a:pPr lvl="2"/>
            <a:r>
              <a:rPr lang="en-US" dirty="0"/>
              <a:t>Third level</a:t>
            </a:r>
          </a:p>
          <a:p>
            <a:pPr marL="1714500" marR="0" lvl="3"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Tree>
    <p:custDataLst>
      <p:tags r:id="rId1"/>
    </p:custDataLst>
    <p:extLst>
      <p:ext uri="{BB962C8B-B14F-4D97-AF65-F5344CB8AC3E}">
        <p14:creationId xmlns:p14="http://schemas.microsoft.com/office/powerpoint/2010/main" val="3066196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lvl1pPr>
              <a:defRPr/>
            </a:lvl1pPr>
          </a:lstStyle>
          <a:p>
            <a:r>
              <a:rPr lang="en-US" dirty="0"/>
              <a:t>Slide Title</a:t>
            </a:r>
          </a:p>
        </p:txBody>
      </p:sp>
      <p:sp>
        <p:nvSpPr>
          <p:cNvPr id="3" name="Content Placeholder Left"/>
          <p:cNvSpPr>
            <a:spLocks noGrp="1"/>
          </p:cNvSpPr>
          <p:nvPr>
            <p:ph sz="half" idx="1" hasCustomPrompt="1"/>
          </p:nvPr>
        </p:nvSpPr>
        <p:spPr>
          <a:xfrm>
            <a:off x="476843" y="1825625"/>
            <a:ext cx="5542957" cy="4351338"/>
          </a:xfrm>
        </p:spPr>
        <p:txBody>
          <a:bodyPr/>
          <a:lstStyle>
            <a:lvl1pPr>
              <a:spcAft>
                <a:spcPts val="800"/>
              </a:spcAft>
              <a:defRPr sz="2400"/>
            </a:lvl1pPr>
            <a:lvl2pPr>
              <a:spcAft>
                <a:spcPts val="800"/>
              </a:spcAft>
              <a:defRPr sz="2400" b="0"/>
            </a:lvl2pPr>
            <a:lvl3pPr>
              <a:spcAft>
                <a:spcPts val="800"/>
              </a:spcAft>
              <a:defRPr sz="2400" b="0"/>
            </a:lvl3pPr>
            <a:lvl4pPr marL="1714500" marR="0"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lvl4pPr>
          </a:lstStyle>
          <a:p>
            <a:pPr lvl="0"/>
            <a:r>
              <a:rPr lang="en-US" dirty="0"/>
              <a:t>First Level</a:t>
            </a:r>
          </a:p>
          <a:p>
            <a:pPr lvl="1"/>
            <a:r>
              <a:rPr lang="en-US" dirty="0"/>
              <a:t>Second level</a:t>
            </a:r>
          </a:p>
          <a:p>
            <a:pPr lvl="2"/>
            <a:r>
              <a:rPr lang="en-US" dirty="0"/>
              <a:t>Third level</a:t>
            </a:r>
          </a:p>
          <a:p>
            <a:pPr marL="1714500" marR="0" lvl="3"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
        <p:nvSpPr>
          <p:cNvPr id="4" name="Content Placeholder Right">
            <a:extLst>
              <a:ext uri="{C183D7F6-B498-43B3-948B-1728B52AA6E4}">
                <adec:decorative xmlns:adec="http://schemas.microsoft.com/office/drawing/2017/decorative" val="1"/>
              </a:ext>
            </a:extLst>
          </p:cNvPr>
          <p:cNvSpPr>
            <a:spLocks noGrp="1"/>
          </p:cNvSpPr>
          <p:nvPr>
            <p:ph sz="half" idx="2" hasCustomPrompt="1"/>
          </p:nvPr>
        </p:nvSpPr>
        <p:spPr>
          <a:xfrm>
            <a:off x="6172200" y="1825625"/>
            <a:ext cx="5542956" cy="4351338"/>
          </a:xfrm>
        </p:spPr>
        <p:txBody>
          <a:bodyPr/>
          <a:lstStyle>
            <a:lvl1pPr>
              <a:spcAft>
                <a:spcPts val="800"/>
              </a:spcAft>
              <a:defRPr sz="2400"/>
            </a:lvl1pPr>
            <a:lvl2pPr>
              <a:spcAft>
                <a:spcPts val="800"/>
              </a:spcAft>
              <a:defRPr sz="2400" b="0"/>
            </a:lvl2pPr>
            <a:lvl3pPr>
              <a:spcAft>
                <a:spcPts val="800"/>
              </a:spcAft>
              <a:defRPr sz="2400" b="0"/>
            </a:lvl3pPr>
            <a:lvl4pPr marL="1714500" marR="0"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lvl4pPr>
          </a:lstStyle>
          <a:p>
            <a:pPr lvl="0"/>
            <a:r>
              <a:rPr lang="en-US" dirty="0"/>
              <a:t>First Level</a:t>
            </a:r>
          </a:p>
          <a:p>
            <a:pPr lvl="1"/>
            <a:r>
              <a:rPr lang="en-US" dirty="0"/>
              <a:t>Second level</a:t>
            </a:r>
          </a:p>
          <a:p>
            <a:pPr lvl="2"/>
            <a:r>
              <a:rPr lang="en-US" dirty="0"/>
              <a:t>Third level</a:t>
            </a:r>
          </a:p>
          <a:p>
            <a:pPr marL="1714500" marR="0" lvl="3"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Tree>
    <p:custDataLst>
      <p:tags r:id="rId1"/>
    </p:custDataLst>
    <p:extLst>
      <p:ext uri="{BB962C8B-B14F-4D97-AF65-F5344CB8AC3E}">
        <p14:creationId xmlns:p14="http://schemas.microsoft.com/office/powerpoint/2010/main" val="834274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lvl1pPr>
              <a:defRPr/>
            </a:lvl1pPr>
          </a:lstStyle>
          <a:p>
            <a:r>
              <a:rPr lang="en-US" dirty="0"/>
              <a:t>Slide Title</a:t>
            </a:r>
          </a:p>
        </p:txBody>
      </p:sp>
      <p:sp>
        <p:nvSpPr>
          <p:cNvPr id="3" name="Content Placeholder Left"/>
          <p:cNvSpPr>
            <a:spLocks noGrp="1"/>
          </p:cNvSpPr>
          <p:nvPr>
            <p:ph sz="half" idx="1" hasCustomPrompt="1"/>
          </p:nvPr>
        </p:nvSpPr>
        <p:spPr>
          <a:xfrm>
            <a:off x="476844" y="1825625"/>
            <a:ext cx="3344530" cy="4351338"/>
          </a:xfrm>
        </p:spPr>
        <p:txBody>
          <a:bodyPr/>
          <a:lstStyle>
            <a:lvl1pPr>
              <a:spcAft>
                <a:spcPts val="800"/>
              </a:spcAft>
              <a:defRPr sz="2400"/>
            </a:lvl1pPr>
            <a:lvl2pPr>
              <a:spcAft>
                <a:spcPts val="800"/>
              </a:spcAft>
              <a:defRPr sz="2400" b="0"/>
            </a:lvl2pPr>
            <a:lvl3pPr>
              <a:spcAft>
                <a:spcPts val="800"/>
              </a:spcAft>
              <a:defRPr sz="2400" b="0"/>
            </a:lvl3pPr>
            <a:lvl4pPr marL="1714500" marR="0"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lvl4pPr>
          </a:lstStyle>
          <a:p>
            <a:pPr lvl="0"/>
            <a:r>
              <a:rPr lang="en-US" dirty="0"/>
              <a:t>First Level</a:t>
            </a:r>
          </a:p>
          <a:p>
            <a:pPr lvl="1"/>
            <a:r>
              <a:rPr lang="en-US" dirty="0"/>
              <a:t>Second level</a:t>
            </a:r>
          </a:p>
          <a:p>
            <a:pPr lvl="2"/>
            <a:r>
              <a:rPr lang="en-US" dirty="0"/>
              <a:t>Third level</a:t>
            </a:r>
          </a:p>
          <a:p>
            <a:pPr marL="1714500" marR="0" lvl="3"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
        <p:nvSpPr>
          <p:cNvPr id="5" name="Content Placeholder Middle">
            <a:extLst>
              <a:ext uri="{FF2B5EF4-FFF2-40B4-BE49-F238E27FC236}">
                <a16:creationId xmlns:a16="http://schemas.microsoft.com/office/drawing/2014/main" id="{1D13BCCE-AB68-426C-9401-BABA201385F3}"/>
              </a:ext>
            </a:extLst>
          </p:cNvPr>
          <p:cNvSpPr>
            <a:spLocks noGrp="1"/>
          </p:cNvSpPr>
          <p:nvPr>
            <p:ph sz="half" idx="10" hasCustomPrompt="1"/>
          </p:nvPr>
        </p:nvSpPr>
        <p:spPr>
          <a:xfrm>
            <a:off x="4423735" y="1829037"/>
            <a:ext cx="3344530" cy="4351338"/>
          </a:xfrm>
        </p:spPr>
        <p:txBody>
          <a:bodyPr/>
          <a:lstStyle>
            <a:lvl1pPr>
              <a:spcAft>
                <a:spcPts val="800"/>
              </a:spcAft>
              <a:defRPr sz="2400"/>
            </a:lvl1pPr>
            <a:lvl2pPr>
              <a:spcAft>
                <a:spcPts val="800"/>
              </a:spcAft>
              <a:defRPr sz="2400" b="0"/>
            </a:lvl2pPr>
            <a:lvl3pPr>
              <a:spcAft>
                <a:spcPts val="800"/>
              </a:spcAft>
              <a:defRPr sz="2400" b="0"/>
            </a:lvl3pPr>
            <a:lvl4pPr marL="1714500" marR="0"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lvl4pPr>
          </a:lstStyle>
          <a:p>
            <a:pPr lvl="0"/>
            <a:r>
              <a:rPr lang="en-US" dirty="0"/>
              <a:t>First Level</a:t>
            </a:r>
          </a:p>
          <a:p>
            <a:pPr lvl="1"/>
            <a:r>
              <a:rPr lang="en-US" dirty="0"/>
              <a:t>Second level</a:t>
            </a:r>
          </a:p>
          <a:p>
            <a:pPr lvl="2"/>
            <a:r>
              <a:rPr lang="en-US" dirty="0"/>
              <a:t>Third level</a:t>
            </a:r>
          </a:p>
          <a:p>
            <a:pPr marL="1714500" marR="0" lvl="3"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
        <p:nvSpPr>
          <p:cNvPr id="4" name="Content Placeholder Right"/>
          <p:cNvSpPr>
            <a:spLocks noGrp="1"/>
          </p:cNvSpPr>
          <p:nvPr>
            <p:ph sz="half" idx="2" hasCustomPrompt="1"/>
          </p:nvPr>
        </p:nvSpPr>
        <p:spPr>
          <a:xfrm>
            <a:off x="8370626" y="1825625"/>
            <a:ext cx="3344530" cy="4351338"/>
          </a:xfrm>
        </p:spPr>
        <p:txBody>
          <a:bodyPr/>
          <a:lstStyle>
            <a:lvl1pPr>
              <a:spcAft>
                <a:spcPts val="800"/>
              </a:spcAft>
              <a:defRPr sz="2400"/>
            </a:lvl1pPr>
            <a:lvl2pPr>
              <a:spcAft>
                <a:spcPts val="800"/>
              </a:spcAft>
              <a:defRPr sz="2400" b="0"/>
            </a:lvl2pPr>
            <a:lvl3pPr>
              <a:spcAft>
                <a:spcPts val="800"/>
              </a:spcAft>
              <a:defRPr sz="2400" b="0"/>
            </a:lvl3pPr>
            <a:lvl4pPr marL="1714500" marR="0"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lvl4pPr>
          </a:lstStyle>
          <a:p>
            <a:pPr lvl="0"/>
            <a:r>
              <a:rPr lang="en-US" dirty="0"/>
              <a:t>First Level</a:t>
            </a:r>
          </a:p>
          <a:p>
            <a:pPr lvl="1"/>
            <a:r>
              <a:rPr lang="en-US" dirty="0"/>
              <a:t>Second level</a:t>
            </a:r>
          </a:p>
          <a:p>
            <a:pPr lvl="2"/>
            <a:r>
              <a:rPr lang="en-US" dirty="0"/>
              <a:t>Third level</a:t>
            </a:r>
          </a:p>
          <a:p>
            <a:pPr marL="1714500" marR="0" lvl="3"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pPr>
            <a:r>
              <a:rPr lang="en-US" dirty="0"/>
              <a:t>Fourth Level</a:t>
            </a:r>
          </a:p>
          <a:p>
            <a:pPr lvl="3"/>
            <a:endParaRPr lang="en-US" dirty="0"/>
          </a:p>
          <a:p>
            <a:pPr lvl="2"/>
            <a:endParaRPr lang="en-US" dirty="0"/>
          </a:p>
        </p:txBody>
      </p:sp>
    </p:spTree>
    <p:custDataLst>
      <p:tags r:id="rId1"/>
    </p:custDataLst>
    <p:extLst>
      <p:ext uri="{BB962C8B-B14F-4D97-AF65-F5344CB8AC3E}">
        <p14:creationId xmlns:p14="http://schemas.microsoft.com/office/powerpoint/2010/main" val="1489189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Subtitle">
    <p:spTree>
      <p:nvGrpSpPr>
        <p:cNvPr id="1" name=""/>
        <p:cNvGrpSpPr/>
        <p:nvPr/>
      </p:nvGrpSpPr>
      <p:grpSpPr>
        <a:xfrm>
          <a:off x="0" y="0"/>
          <a:ext cx="0" cy="0"/>
          <a:chOff x="0" y="0"/>
          <a:chExt cx="0" cy="0"/>
        </a:xfrm>
      </p:grpSpPr>
      <p:sp>
        <p:nvSpPr>
          <p:cNvPr id="8" name="Title"/>
          <p:cNvSpPr>
            <a:spLocks noGrp="1"/>
          </p:cNvSpPr>
          <p:nvPr>
            <p:ph type="title" hasCustomPrompt="1"/>
          </p:nvPr>
        </p:nvSpPr>
        <p:spPr/>
        <p:txBody>
          <a:bodyPr/>
          <a:lstStyle>
            <a:lvl1pPr>
              <a:defRPr/>
            </a:lvl1pPr>
          </a:lstStyle>
          <a:p>
            <a:r>
              <a:rPr lang="en-US" dirty="0"/>
              <a:t>Slide Title</a:t>
            </a:r>
          </a:p>
        </p:txBody>
      </p:sp>
      <p:sp>
        <p:nvSpPr>
          <p:cNvPr id="3" name="Subtitle"/>
          <p:cNvSpPr>
            <a:spLocks noGrp="1"/>
          </p:cNvSpPr>
          <p:nvPr>
            <p:ph sz="half" idx="1" hasCustomPrompt="1"/>
          </p:nvPr>
        </p:nvSpPr>
        <p:spPr>
          <a:xfrm>
            <a:off x="476843" y="1887674"/>
            <a:ext cx="11241915" cy="691143"/>
          </a:xfrm>
        </p:spPr>
        <p:txBody>
          <a:bodyPr/>
          <a:lstStyle>
            <a:lvl1pPr marL="0" indent="0">
              <a:buNone/>
              <a:defRPr sz="2800" b="1"/>
            </a:lvl1pPr>
            <a:lvl2pPr>
              <a:defRPr sz="2800" b="0"/>
            </a:lvl2pPr>
            <a:lvl3pPr>
              <a:defRPr sz="2400" b="0"/>
            </a:lvl3pPr>
          </a:lstStyle>
          <a:p>
            <a:pPr lvl="0"/>
            <a:r>
              <a:rPr lang="en-US" dirty="0"/>
              <a:t>Click to add subtitle</a:t>
            </a:r>
          </a:p>
        </p:txBody>
      </p:sp>
      <p:sp>
        <p:nvSpPr>
          <p:cNvPr id="4" name="Content Placeholder"/>
          <p:cNvSpPr>
            <a:spLocks noGrp="1"/>
          </p:cNvSpPr>
          <p:nvPr>
            <p:ph sz="half" idx="2" hasCustomPrompt="1"/>
          </p:nvPr>
        </p:nvSpPr>
        <p:spPr>
          <a:xfrm>
            <a:off x="476843" y="2677888"/>
            <a:ext cx="11241915" cy="2621900"/>
          </a:xfrm>
        </p:spPr>
        <p:txBody>
          <a:bodyPr/>
          <a:lstStyle>
            <a:lvl1pPr>
              <a:spcAft>
                <a:spcPts val="800"/>
              </a:spcAft>
              <a:defRPr sz="2400" b="0"/>
            </a:lvl1pPr>
            <a:lvl2pPr>
              <a:spcAft>
                <a:spcPts val="800"/>
              </a:spcAft>
              <a:defRPr sz="2400" b="0"/>
            </a:lvl2pPr>
            <a:lvl3pPr>
              <a:spcAft>
                <a:spcPts val="800"/>
              </a:spcAft>
              <a:defRPr sz="2400" b="0"/>
            </a:lvl3pPr>
            <a:lvl4pPr marL="1371600" marR="0" indent="0" algn="l" defTabSz="914400" rtl="0" eaLnBrk="1" fontAlgn="auto" latinLnBrk="0" hangingPunct="1">
              <a:lnSpc>
                <a:spcPct val="90000"/>
              </a:lnSpc>
              <a:spcBef>
                <a:spcPts val="500"/>
              </a:spcBef>
              <a:spcAft>
                <a:spcPts val="0"/>
              </a:spcAft>
              <a:buClrTx/>
              <a:buSzPct val="100000"/>
              <a:buFont typeface="Arial" panose="020B0604020202020204" pitchFamily="34" charset="0"/>
              <a:buNone/>
              <a:tabLst/>
              <a:defRPr/>
            </a:lvl4pPr>
          </a:lstStyle>
          <a:p>
            <a:pPr lvl="0"/>
            <a:r>
              <a:rPr lang="en-US" dirty="0"/>
              <a:t>First Level</a:t>
            </a:r>
          </a:p>
          <a:p>
            <a:pPr lvl="1"/>
            <a:r>
              <a:rPr lang="en-US" dirty="0"/>
              <a:t>Second level</a:t>
            </a:r>
          </a:p>
          <a:p>
            <a:pPr lvl="2"/>
            <a:r>
              <a:rPr lang="en-US" dirty="0"/>
              <a:t>Third level</a:t>
            </a:r>
          </a:p>
          <a:p>
            <a:pPr marL="1714500" marR="0" lvl="3"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
        <p:nvSpPr>
          <p:cNvPr id="10" name="Content Placeholder Bottom"/>
          <p:cNvSpPr>
            <a:spLocks noGrp="1"/>
          </p:cNvSpPr>
          <p:nvPr>
            <p:ph type="body" sz="quarter" idx="13" hasCustomPrompt="1"/>
          </p:nvPr>
        </p:nvSpPr>
        <p:spPr>
          <a:xfrm>
            <a:off x="476844" y="5395327"/>
            <a:ext cx="11241914" cy="951787"/>
          </a:xfrm>
        </p:spPr>
        <p:txBody>
          <a:bodyPr/>
          <a:lstStyle>
            <a:lvl1pPr marL="112713" indent="-112713">
              <a:defRPr sz="900" b="0"/>
            </a:lvl1pPr>
            <a:lvl2pPr marL="336550" indent="-112713">
              <a:defRPr sz="900" b="0"/>
            </a:lvl2pPr>
            <a:lvl3pPr marL="685800" indent="-168275">
              <a:defRPr sz="900" b="0"/>
            </a:lvl3pPr>
            <a:lvl4pPr>
              <a:defRPr sz="900" b="0"/>
            </a:lvl4pPr>
            <a:lvl5pPr>
              <a:defRPr sz="900" b="0"/>
            </a:lvl5pPr>
          </a:lstStyle>
          <a:p>
            <a:pPr lvl="0"/>
            <a:r>
              <a:rPr lang="en-US" dirty="0"/>
              <a:t>Click to edit Master text styles</a:t>
            </a:r>
          </a:p>
          <a:p>
            <a:pPr lvl="1"/>
            <a:r>
              <a:rPr lang="en-US" dirty="0"/>
              <a:t>Second level</a:t>
            </a:r>
          </a:p>
          <a:p>
            <a:pPr lvl="2"/>
            <a:r>
              <a:rPr lang="en-US" dirty="0"/>
              <a:t>Third level</a:t>
            </a:r>
          </a:p>
        </p:txBody>
      </p:sp>
    </p:spTree>
    <p:custDataLst>
      <p:tags r:id="rId1"/>
    </p:custDataLst>
    <p:extLst>
      <p:ext uri="{BB962C8B-B14F-4D97-AF65-F5344CB8AC3E}">
        <p14:creationId xmlns:p14="http://schemas.microsoft.com/office/powerpoint/2010/main" val="2380733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ubtitle/Images">
    <p:spTree>
      <p:nvGrpSpPr>
        <p:cNvPr id="1" name=""/>
        <p:cNvGrpSpPr/>
        <p:nvPr/>
      </p:nvGrpSpPr>
      <p:grpSpPr>
        <a:xfrm>
          <a:off x="0" y="0"/>
          <a:ext cx="0" cy="0"/>
          <a:chOff x="0" y="0"/>
          <a:chExt cx="0" cy="0"/>
        </a:xfrm>
      </p:grpSpPr>
      <p:sp>
        <p:nvSpPr>
          <p:cNvPr id="8" name="Title"/>
          <p:cNvSpPr>
            <a:spLocks noGrp="1"/>
          </p:cNvSpPr>
          <p:nvPr>
            <p:ph type="title" hasCustomPrompt="1"/>
          </p:nvPr>
        </p:nvSpPr>
        <p:spPr>
          <a:xfrm>
            <a:off x="476843" y="475488"/>
            <a:ext cx="11241915" cy="1071533"/>
          </a:xfrm>
        </p:spPr>
        <p:txBody>
          <a:bodyPr/>
          <a:lstStyle>
            <a:lvl1pPr>
              <a:defRPr/>
            </a:lvl1pPr>
          </a:lstStyle>
          <a:p>
            <a:r>
              <a:rPr lang="en-US" dirty="0"/>
              <a:t>Slide Title</a:t>
            </a:r>
          </a:p>
        </p:txBody>
      </p:sp>
      <p:sp>
        <p:nvSpPr>
          <p:cNvPr id="3" name="Subtitle"/>
          <p:cNvSpPr>
            <a:spLocks noGrp="1"/>
          </p:cNvSpPr>
          <p:nvPr>
            <p:ph sz="half" idx="1" hasCustomPrompt="1"/>
          </p:nvPr>
        </p:nvSpPr>
        <p:spPr>
          <a:xfrm>
            <a:off x="476843" y="1857694"/>
            <a:ext cx="11241915" cy="691143"/>
          </a:xfrm>
        </p:spPr>
        <p:txBody>
          <a:bodyPr/>
          <a:lstStyle>
            <a:lvl1pPr marL="0" indent="0">
              <a:buNone/>
              <a:defRPr sz="2800" b="1"/>
            </a:lvl1pPr>
            <a:lvl2pPr>
              <a:defRPr sz="2800" b="0"/>
            </a:lvl2pPr>
            <a:lvl3pPr>
              <a:defRPr sz="2400" b="0"/>
            </a:lvl3pPr>
          </a:lstStyle>
          <a:p>
            <a:pPr lvl="0"/>
            <a:r>
              <a:rPr lang="en-US" dirty="0"/>
              <a:t>Click to add subtitle</a:t>
            </a:r>
          </a:p>
        </p:txBody>
      </p:sp>
      <p:sp>
        <p:nvSpPr>
          <p:cNvPr id="4" name="Content Placeholder"/>
          <p:cNvSpPr>
            <a:spLocks noGrp="1"/>
          </p:cNvSpPr>
          <p:nvPr>
            <p:ph sz="half" idx="2" hasCustomPrompt="1"/>
          </p:nvPr>
        </p:nvSpPr>
        <p:spPr>
          <a:xfrm>
            <a:off x="476843" y="2677888"/>
            <a:ext cx="11241915" cy="1505492"/>
          </a:xfrm>
        </p:spPr>
        <p:txBody>
          <a:bodyPr/>
          <a:lstStyle>
            <a:lvl1pPr>
              <a:spcAft>
                <a:spcPts val="800"/>
              </a:spcAft>
              <a:defRPr sz="2400" b="0"/>
            </a:lvl1pPr>
            <a:lvl2pPr>
              <a:spcAft>
                <a:spcPts val="800"/>
              </a:spcAft>
              <a:defRPr sz="2400" b="0"/>
            </a:lvl2pPr>
            <a:lvl3pPr>
              <a:spcAft>
                <a:spcPts val="800"/>
              </a:spcAft>
              <a:defRPr sz="2400" b="0"/>
            </a:lvl3pPr>
          </a:lstStyle>
          <a:p>
            <a:pPr lvl="0"/>
            <a:r>
              <a:rPr lang="en-US" dirty="0"/>
              <a:t>First Level</a:t>
            </a:r>
          </a:p>
          <a:p>
            <a:pPr lvl="1"/>
            <a:r>
              <a:rPr lang="en-US" dirty="0"/>
              <a:t>Second level</a:t>
            </a:r>
          </a:p>
          <a:p>
            <a:pPr lvl="2"/>
            <a:r>
              <a:rPr lang="en-US" dirty="0"/>
              <a:t>Third level</a:t>
            </a:r>
          </a:p>
        </p:txBody>
      </p:sp>
      <p:sp>
        <p:nvSpPr>
          <p:cNvPr id="6" name="Content Placeholder 1">
            <a:extLst>
              <a:ext uri="{FF2B5EF4-FFF2-40B4-BE49-F238E27FC236}">
                <a16:creationId xmlns:a16="http://schemas.microsoft.com/office/drawing/2014/main" id="{B7E0CC24-A3CA-45F3-BF2B-B8EB09000563}"/>
              </a:ext>
            </a:extLst>
          </p:cNvPr>
          <p:cNvSpPr>
            <a:spLocks noGrp="1"/>
          </p:cNvSpPr>
          <p:nvPr>
            <p:ph idx="10" hasCustomPrompt="1"/>
          </p:nvPr>
        </p:nvSpPr>
        <p:spPr>
          <a:xfrm>
            <a:off x="476844" y="4310385"/>
            <a:ext cx="2563240" cy="2024480"/>
          </a:xfrm>
        </p:spPr>
        <p:txBody>
          <a:bodyPr/>
          <a:lstStyle>
            <a:lvl1pPr marL="0" indent="0" algn="ctr">
              <a:buNone/>
              <a:defRPr/>
            </a:lvl1pPr>
          </a:lstStyle>
          <a:p>
            <a:pPr lvl="0"/>
            <a:r>
              <a:rPr lang="en-US" dirty="0"/>
              <a:t>Insert here 1</a:t>
            </a:r>
          </a:p>
        </p:txBody>
      </p:sp>
      <p:sp>
        <p:nvSpPr>
          <p:cNvPr id="7" name="Content Placeholder 2">
            <a:extLst>
              <a:ext uri="{FF2B5EF4-FFF2-40B4-BE49-F238E27FC236}">
                <a16:creationId xmlns:a16="http://schemas.microsoft.com/office/drawing/2014/main" id="{0065DFA3-2F0A-45C7-8124-3D672EB9205A}"/>
              </a:ext>
            </a:extLst>
          </p:cNvPr>
          <p:cNvSpPr>
            <a:spLocks noGrp="1"/>
          </p:cNvSpPr>
          <p:nvPr>
            <p:ph idx="11" hasCustomPrompt="1"/>
          </p:nvPr>
        </p:nvSpPr>
        <p:spPr>
          <a:xfrm>
            <a:off x="3382488" y="4310385"/>
            <a:ext cx="2563240" cy="2024480"/>
          </a:xfrm>
        </p:spPr>
        <p:txBody>
          <a:bodyPr/>
          <a:lstStyle>
            <a:lvl1pPr marL="0" indent="0" algn="ctr">
              <a:buNone/>
              <a:defRPr/>
            </a:lvl1pPr>
          </a:lstStyle>
          <a:p>
            <a:pPr lvl="0"/>
            <a:r>
              <a:rPr lang="en-US" dirty="0"/>
              <a:t>Insert here 2</a:t>
            </a:r>
          </a:p>
        </p:txBody>
      </p:sp>
      <p:sp>
        <p:nvSpPr>
          <p:cNvPr id="9" name="Content Placeholder 3">
            <a:extLst>
              <a:ext uri="{FF2B5EF4-FFF2-40B4-BE49-F238E27FC236}">
                <a16:creationId xmlns:a16="http://schemas.microsoft.com/office/drawing/2014/main" id="{5EAAA4B2-2F70-4899-9014-89954C200D50}"/>
              </a:ext>
            </a:extLst>
          </p:cNvPr>
          <p:cNvSpPr>
            <a:spLocks noGrp="1"/>
          </p:cNvSpPr>
          <p:nvPr>
            <p:ph idx="13" hasCustomPrompt="1"/>
          </p:nvPr>
        </p:nvSpPr>
        <p:spPr>
          <a:xfrm>
            <a:off x="6281896" y="4319291"/>
            <a:ext cx="2563240" cy="2024480"/>
          </a:xfrm>
        </p:spPr>
        <p:txBody>
          <a:bodyPr/>
          <a:lstStyle>
            <a:lvl1pPr marL="0" indent="0" algn="ctr">
              <a:buNone/>
              <a:defRPr/>
            </a:lvl1pPr>
          </a:lstStyle>
          <a:p>
            <a:pPr lvl="0"/>
            <a:r>
              <a:rPr lang="en-US" dirty="0"/>
              <a:t>Insert here 3</a:t>
            </a:r>
          </a:p>
        </p:txBody>
      </p:sp>
      <p:sp>
        <p:nvSpPr>
          <p:cNvPr id="11" name="Content Placeholder 4">
            <a:extLst>
              <a:ext uri="{FF2B5EF4-FFF2-40B4-BE49-F238E27FC236}">
                <a16:creationId xmlns:a16="http://schemas.microsoft.com/office/drawing/2014/main" id="{138B1A98-C967-4B94-B1F7-E158393317F4}"/>
              </a:ext>
            </a:extLst>
          </p:cNvPr>
          <p:cNvSpPr>
            <a:spLocks noGrp="1"/>
          </p:cNvSpPr>
          <p:nvPr>
            <p:ph idx="15" hasCustomPrompt="1"/>
          </p:nvPr>
        </p:nvSpPr>
        <p:spPr>
          <a:xfrm>
            <a:off x="9151916" y="4319291"/>
            <a:ext cx="2563240" cy="2024480"/>
          </a:xfrm>
        </p:spPr>
        <p:txBody>
          <a:bodyPr/>
          <a:lstStyle>
            <a:lvl1pPr marL="0" indent="0" algn="ctr">
              <a:buNone/>
              <a:defRPr/>
            </a:lvl1pPr>
          </a:lstStyle>
          <a:p>
            <a:pPr lvl="0"/>
            <a:r>
              <a:rPr lang="en-US" dirty="0"/>
              <a:t>Insert here 4</a:t>
            </a:r>
          </a:p>
        </p:txBody>
      </p:sp>
    </p:spTree>
    <p:custDataLst>
      <p:tags r:id="rId1"/>
    </p:custDataLst>
    <p:extLst>
      <p:ext uri="{BB962C8B-B14F-4D97-AF65-F5344CB8AC3E}">
        <p14:creationId xmlns:p14="http://schemas.microsoft.com/office/powerpoint/2010/main" val="3888260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ulti Image/Content">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lvl1pPr>
              <a:defRPr/>
            </a:lvl1pPr>
          </a:lstStyle>
          <a:p>
            <a:r>
              <a:rPr lang="en-US" dirty="0"/>
              <a:t>Slide Title</a:t>
            </a:r>
          </a:p>
        </p:txBody>
      </p:sp>
      <p:sp>
        <p:nvSpPr>
          <p:cNvPr id="3" name="Content Placeholder 1"/>
          <p:cNvSpPr>
            <a:spLocks noGrp="1"/>
          </p:cNvSpPr>
          <p:nvPr>
            <p:ph idx="1" hasCustomPrompt="1"/>
          </p:nvPr>
        </p:nvSpPr>
        <p:spPr>
          <a:xfrm>
            <a:off x="476844" y="1944375"/>
            <a:ext cx="2563240" cy="2024480"/>
          </a:xfrm>
        </p:spPr>
        <p:txBody>
          <a:bodyPr/>
          <a:lstStyle>
            <a:lvl1pPr marL="0" indent="0" algn="ctr">
              <a:buNone/>
              <a:defRPr/>
            </a:lvl1pPr>
          </a:lstStyle>
          <a:p>
            <a:pPr lvl="0"/>
            <a:r>
              <a:rPr lang="en-US" dirty="0"/>
              <a:t>Insert here 1</a:t>
            </a:r>
          </a:p>
        </p:txBody>
      </p:sp>
      <p:sp>
        <p:nvSpPr>
          <p:cNvPr id="15" name="Content Placeholder 2">
            <a:extLst>
              <a:ext uri="{FF2B5EF4-FFF2-40B4-BE49-F238E27FC236}">
                <a16:creationId xmlns:a16="http://schemas.microsoft.com/office/drawing/2014/main" id="{A951D41C-52EA-4F3C-BC8E-A9309F4EB627}"/>
              </a:ext>
            </a:extLst>
          </p:cNvPr>
          <p:cNvSpPr>
            <a:spLocks noGrp="1"/>
          </p:cNvSpPr>
          <p:nvPr>
            <p:ph idx="11" hasCustomPrompt="1"/>
          </p:nvPr>
        </p:nvSpPr>
        <p:spPr>
          <a:xfrm>
            <a:off x="3382488" y="1944375"/>
            <a:ext cx="2563240" cy="2024480"/>
          </a:xfrm>
        </p:spPr>
        <p:txBody>
          <a:bodyPr/>
          <a:lstStyle>
            <a:lvl1pPr marL="0" indent="0" algn="ctr">
              <a:buNone/>
              <a:defRPr/>
            </a:lvl1pPr>
          </a:lstStyle>
          <a:p>
            <a:pPr lvl="0"/>
            <a:r>
              <a:rPr lang="en-US" dirty="0"/>
              <a:t>Insert here 2</a:t>
            </a:r>
          </a:p>
        </p:txBody>
      </p:sp>
      <p:sp>
        <p:nvSpPr>
          <p:cNvPr id="17" name="Content Placeholder 3">
            <a:extLst>
              <a:ext uri="{FF2B5EF4-FFF2-40B4-BE49-F238E27FC236}">
                <a16:creationId xmlns:a16="http://schemas.microsoft.com/office/drawing/2014/main" id="{1CD2ACDE-E8DF-4B19-9DBB-017510EECF31}"/>
              </a:ext>
            </a:extLst>
          </p:cNvPr>
          <p:cNvSpPr>
            <a:spLocks noGrp="1"/>
          </p:cNvSpPr>
          <p:nvPr>
            <p:ph idx="13" hasCustomPrompt="1"/>
          </p:nvPr>
        </p:nvSpPr>
        <p:spPr>
          <a:xfrm>
            <a:off x="6281896" y="1953281"/>
            <a:ext cx="2563240" cy="2024480"/>
          </a:xfrm>
        </p:spPr>
        <p:txBody>
          <a:bodyPr/>
          <a:lstStyle>
            <a:lvl1pPr marL="0" indent="0" algn="ctr">
              <a:buNone/>
              <a:defRPr/>
            </a:lvl1pPr>
          </a:lstStyle>
          <a:p>
            <a:pPr lvl="0"/>
            <a:r>
              <a:rPr lang="en-US" dirty="0"/>
              <a:t>Insert here 3</a:t>
            </a:r>
          </a:p>
        </p:txBody>
      </p:sp>
      <p:sp>
        <p:nvSpPr>
          <p:cNvPr id="19" name="Content Placeholder 4">
            <a:extLst>
              <a:ext uri="{FF2B5EF4-FFF2-40B4-BE49-F238E27FC236}">
                <a16:creationId xmlns:a16="http://schemas.microsoft.com/office/drawing/2014/main" id="{F18F8C24-8F67-4A0C-8E2F-54E8026EAD00}"/>
              </a:ext>
            </a:extLst>
          </p:cNvPr>
          <p:cNvSpPr>
            <a:spLocks noGrp="1"/>
          </p:cNvSpPr>
          <p:nvPr>
            <p:ph idx="15" hasCustomPrompt="1"/>
          </p:nvPr>
        </p:nvSpPr>
        <p:spPr>
          <a:xfrm>
            <a:off x="9151916" y="1953281"/>
            <a:ext cx="2563240" cy="2024480"/>
          </a:xfrm>
        </p:spPr>
        <p:txBody>
          <a:bodyPr/>
          <a:lstStyle>
            <a:lvl1pPr marL="0" indent="0" algn="ctr">
              <a:buNone/>
              <a:defRPr/>
            </a:lvl1pPr>
          </a:lstStyle>
          <a:p>
            <a:pPr lvl="0"/>
            <a:r>
              <a:rPr lang="en-US" dirty="0"/>
              <a:t>Insert here 4</a:t>
            </a:r>
          </a:p>
        </p:txBody>
      </p:sp>
      <p:sp>
        <p:nvSpPr>
          <p:cNvPr id="9" name="Content Placeholder 5">
            <a:extLst>
              <a:ext uri="{FF2B5EF4-FFF2-40B4-BE49-F238E27FC236}">
                <a16:creationId xmlns:a16="http://schemas.microsoft.com/office/drawing/2014/main" id="{1950DDEC-E898-4F6D-A7F2-930A23B3C11F}"/>
              </a:ext>
            </a:extLst>
          </p:cNvPr>
          <p:cNvSpPr>
            <a:spLocks noGrp="1"/>
          </p:cNvSpPr>
          <p:nvPr>
            <p:ph idx="10" hasCustomPrompt="1"/>
          </p:nvPr>
        </p:nvSpPr>
        <p:spPr>
          <a:xfrm>
            <a:off x="476843" y="4128059"/>
            <a:ext cx="2563241" cy="2024480"/>
          </a:xfrm>
        </p:spPr>
        <p:txBody>
          <a:bodyPr/>
          <a:lstStyle>
            <a:lvl1pPr marL="0" indent="0" algn="ctr">
              <a:buNone/>
              <a:defRPr/>
            </a:lvl1pPr>
          </a:lstStyle>
          <a:p>
            <a:pPr lvl="0"/>
            <a:r>
              <a:rPr lang="en-US" dirty="0"/>
              <a:t>Insert here 5</a:t>
            </a:r>
          </a:p>
        </p:txBody>
      </p:sp>
      <p:sp>
        <p:nvSpPr>
          <p:cNvPr id="16" name="Content Placeholder 6">
            <a:extLst>
              <a:ext uri="{FF2B5EF4-FFF2-40B4-BE49-F238E27FC236}">
                <a16:creationId xmlns:a16="http://schemas.microsoft.com/office/drawing/2014/main" id="{B7548D5A-3DFF-4FF5-A587-74246B76C1A7}"/>
              </a:ext>
            </a:extLst>
          </p:cNvPr>
          <p:cNvSpPr>
            <a:spLocks noGrp="1"/>
          </p:cNvSpPr>
          <p:nvPr>
            <p:ph idx="12" hasCustomPrompt="1"/>
          </p:nvPr>
        </p:nvSpPr>
        <p:spPr>
          <a:xfrm>
            <a:off x="3382487" y="4128059"/>
            <a:ext cx="2563241" cy="2024480"/>
          </a:xfrm>
        </p:spPr>
        <p:txBody>
          <a:bodyPr/>
          <a:lstStyle>
            <a:lvl1pPr marL="0" indent="0" algn="ctr">
              <a:buNone/>
              <a:defRPr/>
            </a:lvl1pPr>
          </a:lstStyle>
          <a:p>
            <a:pPr lvl="0"/>
            <a:r>
              <a:rPr lang="en-US" dirty="0"/>
              <a:t>Insert here 6</a:t>
            </a:r>
          </a:p>
        </p:txBody>
      </p:sp>
      <p:sp>
        <p:nvSpPr>
          <p:cNvPr id="18" name="Content Placeholder 7">
            <a:extLst>
              <a:ext uri="{FF2B5EF4-FFF2-40B4-BE49-F238E27FC236}">
                <a16:creationId xmlns:a16="http://schemas.microsoft.com/office/drawing/2014/main" id="{A24E382A-7ED1-49CB-8053-85276CAEB9B2}"/>
              </a:ext>
            </a:extLst>
          </p:cNvPr>
          <p:cNvSpPr>
            <a:spLocks noGrp="1"/>
          </p:cNvSpPr>
          <p:nvPr>
            <p:ph idx="14" hasCustomPrompt="1"/>
          </p:nvPr>
        </p:nvSpPr>
        <p:spPr>
          <a:xfrm>
            <a:off x="6281895" y="4136965"/>
            <a:ext cx="2563241" cy="2024480"/>
          </a:xfrm>
        </p:spPr>
        <p:txBody>
          <a:bodyPr/>
          <a:lstStyle>
            <a:lvl1pPr marL="0" indent="0" algn="ctr">
              <a:buNone/>
              <a:defRPr/>
            </a:lvl1pPr>
          </a:lstStyle>
          <a:p>
            <a:pPr lvl="0"/>
            <a:r>
              <a:rPr lang="en-US" dirty="0"/>
              <a:t>Insert here 7</a:t>
            </a:r>
          </a:p>
        </p:txBody>
      </p:sp>
      <p:sp>
        <p:nvSpPr>
          <p:cNvPr id="20" name="Content Placeholder 8">
            <a:extLst>
              <a:ext uri="{FF2B5EF4-FFF2-40B4-BE49-F238E27FC236}">
                <a16:creationId xmlns:a16="http://schemas.microsoft.com/office/drawing/2014/main" id="{AC6187B3-59CD-4356-83E5-962B5ACC4AEB}"/>
              </a:ext>
            </a:extLst>
          </p:cNvPr>
          <p:cNvSpPr>
            <a:spLocks noGrp="1"/>
          </p:cNvSpPr>
          <p:nvPr>
            <p:ph idx="16" hasCustomPrompt="1"/>
          </p:nvPr>
        </p:nvSpPr>
        <p:spPr>
          <a:xfrm>
            <a:off x="9151915" y="4136965"/>
            <a:ext cx="2563241" cy="2024480"/>
          </a:xfrm>
        </p:spPr>
        <p:txBody>
          <a:bodyPr/>
          <a:lstStyle>
            <a:lvl1pPr marL="0" indent="0" algn="ctr">
              <a:buNone/>
              <a:defRPr/>
            </a:lvl1pPr>
          </a:lstStyle>
          <a:p>
            <a:pPr lvl="0"/>
            <a:r>
              <a:rPr lang="en-US" dirty="0"/>
              <a:t>Insert here 8</a:t>
            </a:r>
          </a:p>
        </p:txBody>
      </p:sp>
    </p:spTree>
    <p:custDataLst>
      <p:tags r:id="rId1"/>
    </p:custDataLst>
    <p:extLst>
      <p:ext uri="{BB962C8B-B14F-4D97-AF65-F5344CB8AC3E}">
        <p14:creationId xmlns:p14="http://schemas.microsoft.com/office/powerpoint/2010/main" val="295870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Image/One Content">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lvl1pPr>
              <a:defRPr/>
            </a:lvl1pPr>
          </a:lstStyle>
          <a:p>
            <a:r>
              <a:rPr lang="en-US" dirty="0"/>
              <a:t>Slide Title</a:t>
            </a:r>
          </a:p>
        </p:txBody>
      </p:sp>
      <p:sp>
        <p:nvSpPr>
          <p:cNvPr id="8" name="Image Placeholder 1"/>
          <p:cNvSpPr>
            <a:spLocks noGrp="1"/>
          </p:cNvSpPr>
          <p:nvPr>
            <p:ph sz="half" idx="13" hasCustomPrompt="1"/>
          </p:nvPr>
        </p:nvSpPr>
        <p:spPr>
          <a:xfrm>
            <a:off x="476843" y="1825628"/>
            <a:ext cx="2875957" cy="2045728"/>
          </a:xfrm>
        </p:spPr>
        <p:txBody>
          <a:bodyPr/>
          <a:lstStyle>
            <a:lvl1pPr marL="0" indent="0" algn="l">
              <a:buNone/>
              <a:defRPr/>
            </a:lvl1pPr>
            <a:lvl2pPr marL="457200" indent="0">
              <a:buNone/>
              <a:defRPr/>
            </a:lvl2pPr>
            <a:lvl3pPr marL="914400" indent="0">
              <a:buNone/>
              <a:defRPr/>
            </a:lvl3pPr>
          </a:lstStyle>
          <a:p>
            <a:pPr lvl="0"/>
            <a:r>
              <a:rPr lang="en-US" dirty="0"/>
              <a:t>Image 1</a:t>
            </a:r>
          </a:p>
        </p:txBody>
      </p:sp>
      <p:sp>
        <p:nvSpPr>
          <p:cNvPr id="7" name="Image Placeholder 2">
            <a:extLst>
              <a:ext uri="{FF2B5EF4-FFF2-40B4-BE49-F238E27FC236}">
                <a16:creationId xmlns:a16="http://schemas.microsoft.com/office/drawing/2014/main" id="{9100EECD-9921-43E0-9472-84C089BD629F}"/>
              </a:ext>
            </a:extLst>
          </p:cNvPr>
          <p:cNvSpPr>
            <a:spLocks noGrp="1"/>
          </p:cNvSpPr>
          <p:nvPr>
            <p:ph sz="half" idx="14" hasCustomPrompt="1"/>
          </p:nvPr>
        </p:nvSpPr>
        <p:spPr>
          <a:xfrm>
            <a:off x="476843" y="4132558"/>
            <a:ext cx="2875957" cy="2045727"/>
          </a:xfrm>
        </p:spPr>
        <p:txBody>
          <a:bodyPr/>
          <a:lstStyle>
            <a:lvl1pPr marL="0" indent="0" algn="l">
              <a:buNone/>
              <a:defRPr/>
            </a:lvl1pPr>
            <a:lvl2pPr marL="457200" indent="0">
              <a:buNone/>
              <a:defRPr/>
            </a:lvl2pPr>
            <a:lvl3pPr marL="914400" indent="0">
              <a:buNone/>
              <a:defRPr/>
            </a:lvl3pPr>
          </a:lstStyle>
          <a:p>
            <a:pPr lvl="0"/>
            <a:r>
              <a:rPr lang="en-US" dirty="0"/>
              <a:t>Image 2</a:t>
            </a:r>
          </a:p>
        </p:txBody>
      </p:sp>
      <p:sp>
        <p:nvSpPr>
          <p:cNvPr id="9" name="Content Placeholder"/>
          <p:cNvSpPr>
            <a:spLocks noGrp="1"/>
          </p:cNvSpPr>
          <p:nvPr>
            <p:ph sz="half" idx="2" hasCustomPrompt="1"/>
          </p:nvPr>
        </p:nvSpPr>
        <p:spPr>
          <a:xfrm>
            <a:off x="3624200" y="1825625"/>
            <a:ext cx="8090957" cy="4351338"/>
          </a:xfrm>
        </p:spPr>
        <p:txBody>
          <a:bodyPr/>
          <a:lstStyle>
            <a:lvl1pPr>
              <a:spcAft>
                <a:spcPts val="800"/>
              </a:spcAft>
              <a:defRPr sz="2400" b="0"/>
            </a:lvl1pPr>
            <a:lvl2pPr>
              <a:spcAft>
                <a:spcPts val="800"/>
              </a:spcAft>
              <a:defRPr sz="2400" b="0"/>
            </a:lvl2pPr>
            <a:lvl3pPr>
              <a:spcAft>
                <a:spcPts val="800"/>
              </a:spcAft>
              <a:defRPr sz="2400" b="0"/>
            </a:lvl3pPr>
            <a:lvl4pPr marL="1371600" marR="0" indent="0" algn="l" defTabSz="914400" rtl="0" eaLnBrk="1" fontAlgn="auto" latinLnBrk="0" hangingPunct="1">
              <a:lnSpc>
                <a:spcPct val="90000"/>
              </a:lnSpc>
              <a:spcBef>
                <a:spcPts val="500"/>
              </a:spcBef>
              <a:spcAft>
                <a:spcPts val="0"/>
              </a:spcAft>
              <a:buClrTx/>
              <a:buSzPct val="100000"/>
              <a:buFont typeface="Arial" panose="020B0604020202020204" pitchFamily="34" charset="0"/>
              <a:buNone/>
              <a:tabLst/>
              <a:defRPr/>
            </a:lvl4pPr>
          </a:lstStyle>
          <a:p>
            <a:pPr lvl="0"/>
            <a:r>
              <a:rPr lang="en-US" dirty="0"/>
              <a:t>First Level</a:t>
            </a:r>
          </a:p>
          <a:p>
            <a:pPr lvl="1"/>
            <a:r>
              <a:rPr lang="en-US" dirty="0"/>
              <a:t>Second level</a:t>
            </a:r>
          </a:p>
          <a:p>
            <a:pPr lvl="2"/>
            <a:r>
              <a:rPr lang="en-US" dirty="0"/>
              <a:t>Third level</a:t>
            </a:r>
          </a:p>
          <a:p>
            <a:pPr marL="1714500" marR="0" lvl="3" indent="-342900" algn="l" defTabSz="914400" rtl="0" eaLnBrk="1" fontAlgn="auto" latinLnBrk="0" hangingPunct="1">
              <a:lnSpc>
                <a:spcPct val="90000"/>
              </a:lnSpc>
              <a:spcBef>
                <a:spcPts val="5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Tree>
    <p:custDataLst>
      <p:tags r:id="rId1"/>
    </p:custDataLst>
    <p:extLst>
      <p:ext uri="{BB962C8B-B14F-4D97-AF65-F5344CB8AC3E}">
        <p14:creationId xmlns:p14="http://schemas.microsoft.com/office/powerpoint/2010/main" val="2288072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34EF16C-F8E9-4C74-8268-011BE18366AF}"/>
              </a:ext>
              <a:ext uri="{C183D7F6-B498-43B3-948B-1728B52AA6E4}">
                <adec:decorative xmlns:adec="http://schemas.microsoft.com/office/drawing/2017/decorative" val="1"/>
              </a:ext>
            </a:extLst>
          </p:cNvPr>
          <p:cNvSpPr/>
          <p:nvPr userDrawn="1"/>
        </p:nvSpPr>
        <p:spPr>
          <a:xfrm>
            <a:off x="0" y="6176963"/>
            <a:ext cx="12192000" cy="6810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p:cNvSpPr>
            <a:spLocks noGrp="1"/>
          </p:cNvSpPr>
          <p:nvPr>
            <p:ph type="title"/>
          </p:nvPr>
        </p:nvSpPr>
        <p:spPr>
          <a:xfrm>
            <a:off x="476843" y="473245"/>
            <a:ext cx="11241915" cy="1217447"/>
          </a:xfrm>
          <a:prstGeom prst="rect">
            <a:avLst/>
          </a:prstGeom>
        </p:spPr>
        <p:txBody>
          <a:bodyPr vert="horz" lIns="91440" tIns="45720" rIns="91440" bIns="45720" rtlCol="0" anchor="t">
            <a:noAutofit/>
          </a:bodyPr>
          <a:lstStyle/>
          <a:p>
            <a:r>
              <a:rPr lang="en-US" dirty="0"/>
              <a:t>Slide Title</a:t>
            </a:r>
            <a:br>
              <a:rPr lang="en-US" dirty="0"/>
            </a:br>
            <a:endParaRPr lang="en-US" dirty="0"/>
          </a:p>
        </p:txBody>
      </p:sp>
      <p:sp>
        <p:nvSpPr>
          <p:cNvPr id="3" name="Text Placeholder 2"/>
          <p:cNvSpPr>
            <a:spLocks noGrp="1"/>
          </p:cNvSpPr>
          <p:nvPr>
            <p:ph type="body" idx="1"/>
          </p:nvPr>
        </p:nvSpPr>
        <p:spPr>
          <a:xfrm>
            <a:off x="476843" y="1825625"/>
            <a:ext cx="11241915" cy="4351338"/>
          </a:xfrm>
          <a:prstGeom prst="rect">
            <a:avLst/>
          </a:prstGeom>
        </p:spPr>
        <p:txBody>
          <a:bodyPr vert="horz" lIns="91440" tIns="45720" rIns="91440" bIns="45720" rtlCol="0">
            <a:noAutofit/>
          </a:body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8" name="Copyright">
            <a:extLst>
              <a:ext uri="{FF2B5EF4-FFF2-40B4-BE49-F238E27FC236}">
                <a16:creationId xmlns:a16="http://schemas.microsoft.com/office/drawing/2014/main" id="{0E6636BF-D3CC-4DFC-A057-41CF18719446}"/>
              </a:ext>
              <a:ext uri="{C183D7F6-B498-43B3-948B-1728B52AA6E4}">
                <adec:decorative xmlns:adec="http://schemas.microsoft.com/office/drawing/2017/decorative" val="1"/>
              </a:ext>
            </a:extLst>
          </p:cNvPr>
          <p:cNvSpPr txBox="1"/>
          <p:nvPr userDrawn="1"/>
        </p:nvSpPr>
        <p:spPr>
          <a:xfrm>
            <a:off x="2103120" y="6314136"/>
            <a:ext cx="8961120" cy="430887"/>
          </a:xfrm>
          <a:prstGeom prst="rect">
            <a:avLst/>
          </a:prstGeom>
          <a:noFill/>
        </p:spPr>
        <p:txBody>
          <a:bodyPr wrap="square" rtlCol="0">
            <a:spAutoFit/>
          </a:bodyPr>
          <a:lstStyle/>
          <a:p>
            <a:r>
              <a:rPr lang="en-US" sz="1100" dirty="0">
                <a:solidFill>
                  <a:schemeClr val="bg1"/>
                </a:solidFill>
                <a:latin typeface="Arial" panose="020B0604020202020204" pitchFamily="34" charset="0"/>
                <a:cs typeface="Arial" panose="020B0604020202020204" pitchFamily="34" charset="0"/>
              </a:rPr>
              <a:t>Guffey/Loewy, Business Communication: Process &amp; Product, 11th Edition. © 2025 Cengage Learning, Inc. All Rights Reserved. May not be scanned, copied or duplicated, or posted to a publicly accessible website, in whole or in part.</a:t>
            </a:r>
          </a:p>
        </p:txBody>
      </p:sp>
      <p:pic>
        <p:nvPicPr>
          <p:cNvPr id="14" name="Picture 13">
            <a:extLst>
              <a:ext uri="{FF2B5EF4-FFF2-40B4-BE49-F238E27FC236}">
                <a16:creationId xmlns:a16="http://schemas.microsoft.com/office/drawing/2014/main" id="{E7C5765A-7DA4-4F63-BBF6-FDB000C6FC14}"/>
              </a:ext>
              <a:ext uri="{C183D7F6-B498-43B3-948B-1728B52AA6E4}">
                <adec:decorative xmlns:adec="http://schemas.microsoft.com/office/drawing/2017/decorative" val="1"/>
              </a:ext>
            </a:extLst>
          </p:cNvPr>
          <p:cNvPicPr>
            <a:picLocks noChangeAspect="1"/>
          </p:cNvPicPr>
          <p:nvPr userDrawn="1"/>
        </p:nvPicPr>
        <p:blipFill>
          <a:blip r:embed="rId15"/>
          <a:stretch>
            <a:fillRect/>
          </a:stretch>
        </p:blipFill>
        <p:spPr>
          <a:xfrm>
            <a:off x="183087" y="6223885"/>
            <a:ext cx="1820281" cy="610675"/>
          </a:xfrm>
          <a:prstGeom prst="rect">
            <a:avLst/>
          </a:prstGeom>
        </p:spPr>
      </p:pic>
      <p:sp>
        <p:nvSpPr>
          <p:cNvPr id="7" name="Slide Number Placeholder 5">
            <a:extLst>
              <a:ext uri="{FF2B5EF4-FFF2-40B4-BE49-F238E27FC236}">
                <a16:creationId xmlns:a16="http://schemas.microsoft.com/office/drawing/2014/main" id="{DF3CEB08-7511-4ACD-A0D7-6D08EF1B42A9}"/>
              </a:ext>
            </a:extLst>
          </p:cNvPr>
          <p:cNvSpPr txBox="1">
            <a:spLocks/>
          </p:cNvSpPr>
          <p:nvPr userDrawn="1"/>
        </p:nvSpPr>
        <p:spPr>
          <a:xfrm>
            <a:off x="11082189" y="6449054"/>
            <a:ext cx="734291" cy="365760"/>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a:lstStyle>
          <a:p>
            <a:fld id="{963FCBED-9BC8-44C8-B578-C394BC67F972}" type="slidenum">
              <a:rPr lang="en-US" sz="1100" smtClean="0">
                <a:solidFill>
                  <a:schemeClr val="bg1"/>
                </a:solidFill>
                <a:latin typeface="Arial" panose="020B0604020202020204" pitchFamily="34" charset="0"/>
                <a:cs typeface="Arial" panose="020B0604020202020204" pitchFamily="34" charset="0"/>
              </a:rPr>
              <a:pPr/>
              <a:t>‹#›</a:t>
            </a:fld>
            <a:endParaRPr lang="en-US" sz="1100" dirty="0">
              <a:solidFill>
                <a:schemeClr val="bg1"/>
              </a:solidFill>
              <a:latin typeface="Arial" panose="020B0604020202020204" pitchFamily="34" charset="0"/>
              <a:cs typeface="Arial" panose="020B0604020202020204" pitchFamily="34" charset="0"/>
            </a:endParaRPr>
          </a:p>
        </p:txBody>
      </p:sp>
    </p:spTree>
    <p:custDataLst>
      <p:tags r:id="rId14"/>
    </p:custDataLst>
    <p:extLst>
      <p:ext uri="{BB962C8B-B14F-4D97-AF65-F5344CB8AC3E}">
        <p14:creationId xmlns:p14="http://schemas.microsoft.com/office/powerpoint/2010/main" val="682046013"/>
      </p:ext>
    </p:extLst>
  </p:cSld>
  <p:clrMap bg1="lt1" tx1="dk1" bg2="lt2" tx2="dk2" accent1="accent1" accent2="accent2" accent3="accent3" accent4="accent4" accent5="accent5" accent6="accent6" hlink="hlink" folHlink="folHlink"/>
  <p:sldLayoutIdLst>
    <p:sldLayoutId id="2147483765" r:id="rId1"/>
    <p:sldLayoutId id="2147483763" r:id="rId2"/>
    <p:sldLayoutId id="2147483753" r:id="rId3"/>
    <p:sldLayoutId id="2147483728" r:id="rId4"/>
    <p:sldLayoutId id="2147483736" r:id="rId5"/>
    <p:sldLayoutId id="2147483729" r:id="rId6"/>
    <p:sldLayoutId id="2147483760" r:id="rId7"/>
    <p:sldLayoutId id="2147483730" r:id="rId8"/>
    <p:sldLayoutId id="2147483732" r:id="rId9"/>
    <p:sldLayoutId id="2147483761" r:id="rId10"/>
    <p:sldLayoutId id="2147483737" r:id="rId11"/>
    <p:sldLayoutId id="2147483762" r:id="rId12"/>
  </p:sldLayoutIdLst>
  <p:hf hdr="0" ftr="0" dt="0"/>
  <p:txStyles>
    <p:titleStyle>
      <a:lvl1pPr algn="ctr" defTabSz="914400" rtl="0" eaLnBrk="1" latinLnBrk="0" hangingPunct="1">
        <a:lnSpc>
          <a:spcPct val="90000"/>
        </a:lnSpc>
        <a:spcBef>
          <a:spcPct val="0"/>
        </a:spcBef>
        <a:buNone/>
        <a:defRPr sz="40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spcAft>
          <a:spcPts val="800"/>
        </a:spcAft>
        <a:buClr>
          <a:schemeClr val="tx1"/>
        </a:buClr>
        <a:buFont typeface="Arial" panose="020B0604020202020204" pitchFamily="34" charset="0"/>
        <a:buChar char="•"/>
        <a:defRPr sz="2400" b="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spcAft>
          <a:spcPts val="800"/>
        </a:spcAft>
        <a:buClr>
          <a:schemeClr val="tx1"/>
        </a:buClr>
        <a:buFont typeface="Arial" panose="020B0604020202020204" pitchFamily="34" charset="0"/>
        <a:buChar char="−"/>
        <a:defRPr sz="2400" b="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spcAft>
          <a:spcPts val="800"/>
        </a:spcAft>
        <a:buClr>
          <a:schemeClr val="tx1"/>
        </a:buClr>
        <a:buSzPct val="80000"/>
        <a:buFont typeface="Wingdings" panose="05000000000000000000" pitchFamily="2" charset="2"/>
        <a:buChar char="§"/>
        <a:defRPr sz="2400" b="0" kern="1200">
          <a:solidFill>
            <a:schemeClr val="tx1"/>
          </a:solidFill>
          <a:latin typeface="Arial" panose="020B0604020202020204" pitchFamily="34" charset="0"/>
          <a:ea typeface="+mn-ea"/>
          <a:cs typeface="Arial" panose="020B0604020202020204" pitchFamily="34" charset="0"/>
        </a:defRPr>
      </a:lvl3pPr>
      <a:lvl4pPr marL="1714500" indent="-342900" algn="l" defTabSz="914400" rtl="0" eaLnBrk="1" latinLnBrk="0" hangingPunct="1">
        <a:lnSpc>
          <a:spcPct val="90000"/>
        </a:lnSpc>
        <a:spcBef>
          <a:spcPts val="500"/>
        </a:spcBef>
        <a:buClr>
          <a:schemeClr val="tx1"/>
        </a:buClr>
        <a:buSzPct val="100000"/>
        <a:buFont typeface="Arial" panose="020B0604020202020204" pitchFamily="34" charset="0"/>
        <a:buChar char="•"/>
        <a:defRPr sz="2400" b="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3200" b="1"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966DE8-7575-4696-B84F-B4DD0C822D6A}"/>
              </a:ext>
            </a:extLst>
          </p:cNvPr>
          <p:cNvSpPr>
            <a:spLocks noGrp="1"/>
          </p:cNvSpPr>
          <p:nvPr>
            <p:ph type="ctrTitle"/>
          </p:nvPr>
        </p:nvSpPr>
        <p:spPr/>
        <p:txBody>
          <a:bodyPr/>
          <a:lstStyle/>
          <a:p>
            <a:r>
              <a:rPr lang="en-US" dirty="0">
                <a:latin typeface="Arial" panose="020B0604020202020204" pitchFamily="34" charset="0"/>
                <a:cs typeface="Arial" panose="020B0604020202020204" pitchFamily="34" charset="0"/>
              </a:rPr>
              <a:t>Business Communication, 11e</a:t>
            </a:r>
          </a:p>
        </p:txBody>
      </p:sp>
      <p:sp>
        <p:nvSpPr>
          <p:cNvPr id="4" name="Subtitle 3">
            <a:extLst>
              <a:ext uri="{FF2B5EF4-FFF2-40B4-BE49-F238E27FC236}">
                <a16:creationId xmlns:a16="http://schemas.microsoft.com/office/drawing/2014/main" id="{81DDBEBE-99BA-45B9-B4E5-D18D90F7A983}"/>
              </a:ext>
            </a:extLst>
          </p:cNvPr>
          <p:cNvSpPr>
            <a:spLocks noGrp="1"/>
          </p:cNvSpPr>
          <p:nvPr>
            <p:ph type="subTitle" idx="1"/>
          </p:nvPr>
        </p:nvSpPr>
        <p:spPr/>
        <p:txBody>
          <a:bodyPr/>
          <a:lstStyle/>
          <a:p>
            <a:r>
              <a:rPr lang="en-US" dirty="0">
                <a:latin typeface="Arial" panose="020B0604020202020204" pitchFamily="34" charset="0"/>
                <a:cs typeface="Arial" panose="020B0604020202020204" pitchFamily="34" charset="0"/>
              </a:rPr>
              <a:t>Chapter 2: Professionalism: Team, </a:t>
            </a:r>
            <a:r>
              <a:rPr lang="en-US">
                <a:latin typeface="Arial" panose="020B0604020202020204" pitchFamily="34" charset="0"/>
                <a:cs typeface="Arial" panose="020B0604020202020204" pitchFamily="34" charset="0"/>
              </a:rPr>
              <a:t>Meeting, Listening</a:t>
            </a:r>
            <a:r>
              <a:rPr lang="en-US" dirty="0">
                <a:latin typeface="Arial" panose="020B0604020202020204" pitchFamily="34" charset="0"/>
                <a:cs typeface="Arial" panose="020B0604020202020204" pitchFamily="34" charset="0"/>
              </a:rPr>
              <a:t>, Nonverbal</a:t>
            </a:r>
            <a:r>
              <a:rPr lang="en-US">
                <a:latin typeface="Arial" panose="020B0604020202020204" pitchFamily="34" charset="0"/>
                <a:cs typeface="Arial" panose="020B0604020202020204" pitchFamily="34" charset="0"/>
              </a:rPr>
              <a:t>, and Etiquette </a:t>
            </a:r>
            <a:r>
              <a:rPr lang="en-US" dirty="0">
                <a:latin typeface="Arial" panose="020B0604020202020204" pitchFamily="34" charset="0"/>
                <a:cs typeface="Arial" panose="020B0604020202020204" pitchFamily="34" charset="0"/>
              </a:rPr>
              <a:t>Skills</a:t>
            </a:r>
          </a:p>
        </p:txBody>
      </p:sp>
      <p:sp>
        <p:nvSpPr>
          <p:cNvPr id="6" name="Copyright">
            <a:extLst>
              <a:ext uri="{FF2B5EF4-FFF2-40B4-BE49-F238E27FC236}">
                <a16:creationId xmlns:a16="http://schemas.microsoft.com/office/drawing/2014/main" id="{8CA6B67B-9490-477D-A112-06C22B6F8640}"/>
              </a:ext>
              <a:ext uri="{C183D7F6-B498-43B3-948B-1728B52AA6E4}">
                <adec:decorative xmlns:adec="http://schemas.microsoft.com/office/drawing/2017/decorative" val="1"/>
              </a:ext>
            </a:extLst>
          </p:cNvPr>
          <p:cNvSpPr txBox="1"/>
          <p:nvPr/>
        </p:nvSpPr>
        <p:spPr>
          <a:xfrm>
            <a:off x="2103120" y="6314136"/>
            <a:ext cx="8961120" cy="430887"/>
          </a:xfrm>
          <a:prstGeom prst="rect">
            <a:avLst/>
          </a:prstGeom>
          <a:noFill/>
        </p:spPr>
        <p:txBody>
          <a:bodyPr wrap="square" rtlCol="0">
            <a:spAutoFit/>
          </a:bodyPr>
          <a:lstStyle/>
          <a:p>
            <a:r>
              <a:rPr lang="en-US" sz="1100" kern="1200" dirty="0">
                <a:solidFill>
                  <a:schemeClr val="bg1"/>
                </a:solidFill>
                <a:latin typeface="Arial" panose="020B0604020202020204" pitchFamily="34" charset="0"/>
                <a:cs typeface="Arial" panose="020B0604020202020204" pitchFamily="34" charset="0"/>
              </a:rPr>
              <a:t>Guffey/Loewy, Business Communication: Process &amp; Product, 11th Edition. © 2025 Cengage Learning, Inc. All Rights Reserved. May not be scanned, copied or duplicated, or posted to a publicly accessible website, in whole or in part.</a:t>
            </a:r>
          </a:p>
        </p:txBody>
      </p:sp>
    </p:spTree>
    <p:custDataLst>
      <p:tags r:id="rId1"/>
    </p:custDataLst>
    <p:extLst>
      <p:ext uri="{BB962C8B-B14F-4D97-AF65-F5344CB8AC3E}">
        <p14:creationId xmlns:p14="http://schemas.microsoft.com/office/powerpoint/2010/main" val="22932880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F1C14B-457D-CD60-3C7B-1BD2FCC785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B7A2FC-B7D2-47CB-4672-4A19517ACCFB}"/>
              </a:ext>
            </a:extLst>
          </p:cNvPr>
          <p:cNvSpPr>
            <a:spLocks noGrp="1"/>
          </p:cNvSpPr>
          <p:nvPr>
            <p:ph type="title"/>
          </p:nvPr>
        </p:nvSpPr>
        <p:spPr/>
        <p:txBody>
          <a:bodyPr/>
          <a:lstStyle/>
          <a:p>
            <a:r>
              <a:rPr lang="en-US" dirty="0"/>
              <a:t>Succeeding in Professional Teams</a:t>
            </a:r>
            <a:br>
              <a:rPr lang="en-US" dirty="0"/>
            </a:br>
            <a:r>
              <a:rPr lang="en-US" sz="3200" dirty="0"/>
              <a:t>(5 of 9)</a:t>
            </a:r>
            <a:endParaRPr lang="en-US" dirty="0"/>
          </a:p>
        </p:txBody>
      </p:sp>
      <p:sp>
        <p:nvSpPr>
          <p:cNvPr id="3" name="Content Placeholder 2">
            <a:extLst>
              <a:ext uri="{FF2B5EF4-FFF2-40B4-BE49-F238E27FC236}">
                <a16:creationId xmlns:a16="http://schemas.microsoft.com/office/drawing/2014/main" id="{8E763B82-250C-A505-DC54-0988B5390CFC}"/>
              </a:ext>
            </a:extLst>
          </p:cNvPr>
          <p:cNvSpPr>
            <a:spLocks noGrp="1"/>
          </p:cNvSpPr>
          <p:nvPr>
            <p:ph idx="1"/>
          </p:nvPr>
        </p:nvSpPr>
        <p:spPr/>
        <p:txBody>
          <a:bodyPr/>
          <a:lstStyle/>
          <a:p>
            <a:pPr marL="0" indent="0">
              <a:buNone/>
            </a:pPr>
            <a:r>
              <a:rPr lang="en-US" b="1" dirty="0"/>
              <a:t>Reaching Group Decisions</a:t>
            </a:r>
          </a:p>
          <a:p>
            <a:r>
              <a:rPr lang="en-US" dirty="0"/>
              <a:t>Majority: Majority wins via vote; leads to alienation and lack of commitment</a:t>
            </a:r>
          </a:p>
          <a:p>
            <a:r>
              <a:rPr lang="en-US" dirty="0"/>
              <a:t>Consensus: Team members ultimately agree through discussion; </a:t>
            </a:r>
            <a:br>
              <a:rPr lang="en-US" dirty="0"/>
            </a:br>
            <a:r>
              <a:rPr lang="en-US" dirty="0"/>
              <a:t>time consuming, but results in commitment to implementation</a:t>
            </a:r>
          </a:p>
          <a:p>
            <a:r>
              <a:rPr lang="en-US" dirty="0"/>
              <a:t>Minority: Subcommittee investigates and makes recommendation; saves time</a:t>
            </a:r>
          </a:p>
          <a:p>
            <a:r>
              <a:rPr lang="en-US" dirty="0"/>
              <a:t>Averaging: Middle position reached through negotiation and compromise; </a:t>
            </a:r>
            <a:br>
              <a:rPr lang="en-US" dirty="0"/>
            </a:br>
            <a:r>
              <a:rPr lang="en-US" dirty="0"/>
              <a:t>most knowledgeable opinions may be lost</a:t>
            </a:r>
          </a:p>
          <a:p>
            <a:r>
              <a:rPr lang="en-US" dirty="0"/>
              <a:t>Authority rule with discussion: Leader listens to team ideas and decides</a:t>
            </a:r>
          </a:p>
        </p:txBody>
      </p:sp>
    </p:spTree>
    <p:extLst>
      <p:ext uri="{BB962C8B-B14F-4D97-AF65-F5344CB8AC3E}">
        <p14:creationId xmlns:p14="http://schemas.microsoft.com/office/powerpoint/2010/main" val="20024094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5972B0-DF67-D632-87FC-FC57362670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91D870-D2CE-DD2F-8883-E37D8CFC2A22}"/>
              </a:ext>
            </a:extLst>
          </p:cNvPr>
          <p:cNvSpPr>
            <a:spLocks noGrp="1"/>
          </p:cNvSpPr>
          <p:nvPr>
            <p:ph type="title"/>
          </p:nvPr>
        </p:nvSpPr>
        <p:spPr/>
        <p:txBody>
          <a:bodyPr/>
          <a:lstStyle/>
          <a:p>
            <a:r>
              <a:rPr lang="en-US" dirty="0"/>
              <a:t>Succeeding in Professional Teams</a:t>
            </a:r>
            <a:br>
              <a:rPr lang="en-US" dirty="0"/>
            </a:br>
            <a:r>
              <a:rPr lang="en-US" sz="3200" dirty="0"/>
              <a:t>(6 of 9)</a:t>
            </a:r>
            <a:endParaRPr lang="en-US" dirty="0"/>
          </a:p>
        </p:txBody>
      </p:sp>
      <p:sp>
        <p:nvSpPr>
          <p:cNvPr id="3" name="Content Placeholder 2">
            <a:extLst>
              <a:ext uri="{FF2B5EF4-FFF2-40B4-BE49-F238E27FC236}">
                <a16:creationId xmlns:a16="http://schemas.microsoft.com/office/drawing/2014/main" id="{015A8465-9A93-E262-E4E6-0E9BFFD6BB72}"/>
              </a:ext>
            </a:extLst>
          </p:cNvPr>
          <p:cNvSpPr>
            <a:spLocks noGrp="1"/>
          </p:cNvSpPr>
          <p:nvPr>
            <p:ph idx="1"/>
          </p:nvPr>
        </p:nvSpPr>
        <p:spPr/>
        <p:txBody>
          <a:bodyPr/>
          <a:lstStyle/>
          <a:p>
            <a:pPr marL="0" indent="0">
              <a:buNone/>
            </a:pPr>
            <a:r>
              <a:rPr lang="en-US" b="1" dirty="0"/>
              <a:t>Identifying Successful Teams</a:t>
            </a:r>
          </a:p>
          <a:p>
            <a:r>
              <a:rPr lang="en-US" b="1" dirty="0"/>
              <a:t>Stay Small and Embrace Diversity</a:t>
            </a:r>
          </a:p>
          <a:p>
            <a:pPr marL="695325">
              <a:spcBef>
                <a:spcPts val="600"/>
              </a:spcBef>
              <a:spcAft>
                <a:spcPts val="600"/>
              </a:spcAft>
              <a:buFont typeface="Arial" panose="020B0604020202020204" pitchFamily="34" charset="0"/>
              <a:buChar char="−"/>
            </a:pPr>
            <a:r>
              <a:rPr lang="en-US" dirty="0"/>
              <a:t>Teams with fewer than ten members tend to be more cohesive, with four to six members being optimal for most projects.</a:t>
            </a:r>
          </a:p>
          <a:p>
            <a:pPr marL="695325">
              <a:spcBef>
                <a:spcPts val="600"/>
              </a:spcBef>
              <a:spcAft>
                <a:spcPts val="600"/>
              </a:spcAft>
              <a:buFont typeface="Arial" panose="020B0604020202020204" pitchFamily="34" charset="0"/>
              <a:buChar char="−"/>
            </a:pPr>
            <a:r>
              <a:rPr lang="en-US" dirty="0"/>
              <a:t>Diversity in age, ethnicity, social background, training, and experience is key.</a:t>
            </a:r>
          </a:p>
          <a:p>
            <a:r>
              <a:rPr lang="en-US" b="1" dirty="0"/>
              <a:t>Agree on a Purpose</a:t>
            </a:r>
          </a:p>
          <a:p>
            <a:pPr marL="695325">
              <a:spcBef>
                <a:spcPts val="600"/>
              </a:spcBef>
              <a:spcAft>
                <a:spcPts val="600"/>
              </a:spcAft>
              <a:buFont typeface="Arial" panose="020B0604020202020204" pitchFamily="34" charset="0"/>
              <a:buChar char="−"/>
            </a:pPr>
            <a:r>
              <a:rPr lang="en-US" dirty="0"/>
              <a:t>An effective team begins with a purpose and then works toward specific goals.</a:t>
            </a:r>
          </a:p>
        </p:txBody>
      </p:sp>
    </p:spTree>
    <p:extLst>
      <p:ext uri="{BB962C8B-B14F-4D97-AF65-F5344CB8AC3E}">
        <p14:creationId xmlns:p14="http://schemas.microsoft.com/office/powerpoint/2010/main" val="1736361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71C5D0-0ED9-94D9-F435-D454E42BA5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81EDBD-E792-2B4E-EC2E-B4CB3F4E4E86}"/>
              </a:ext>
            </a:extLst>
          </p:cNvPr>
          <p:cNvSpPr>
            <a:spLocks noGrp="1"/>
          </p:cNvSpPr>
          <p:nvPr>
            <p:ph type="title"/>
          </p:nvPr>
        </p:nvSpPr>
        <p:spPr/>
        <p:txBody>
          <a:bodyPr/>
          <a:lstStyle/>
          <a:p>
            <a:r>
              <a:rPr lang="en-US" dirty="0"/>
              <a:t>Succeeding in Professional Teams</a:t>
            </a:r>
            <a:br>
              <a:rPr lang="en-US" dirty="0"/>
            </a:br>
            <a:r>
              <a:rPr lang="en-US" sz="3200" dirty="0"/>
              <a:t>(7 of 9)</a:t>
            </a:r>
            <a:endParaRPr lang="en-US" dirty="0"/>
          </a:p>
        </p:txBody>
      </p:sp>
      <p:sp>
        <p:nvSpPr>
          <p:cNvPr id="3" name="Content Placeholder 2">
            <a:extLst>
              <a:ext uri="{FF2B5EF4-FFF2-40B4-BE49-F238E27FC236}">
                <a16:creationId xmlns:a16="http://schemas.microsoft.com/office/drawing/2014/main" id="{5BF7B6FC-E383-DBF0-AEF8-258F540308DF}"/>
              </a:ext>
            </a:extLst>
          </p:cNvPr>
          <p:cNvSpPr>
            <a:spLocks noGrp="1"/>
          </p:cNvSpPr>
          <p:nvPr>
            <p:ph idx="1"/>
          </p:nvPr>
        </p:nvSpPr>
        <p:spPr/>
        <p:txBody>
          <a:bodyPr/>
          <a:lstStyle/>
          <a:p>
            <a:r>
              <a:rPr lang="en-US" b="1" dirty="0"/>
              <a:t>Establish Procedures</a:t>
            </a:r>
          </a:p>
          <a:p>
            <a:pPr marL="695325">
              <a:spcBef>
                <a:spcPts val="600"/>
              </a:spcBef>
              <a:spcAft>
                <a:spcPts val="600"/>
              </a:spcAft>
              <a:buFont typeface="Arial" panose="020B0604020202020204" pitchFamily="34" charset="0"/>
              <a:buChar char="−"/>
            </a:pPr>
            <a:r>
              <a:rPr lang="en-US" dirty="0"/>
              <a:t>Develop guiding procedures, set intermediate goals with deadlines, </a:t>
            </a:r>
            <a:br>
              <a:rPr lang="en-US" dirty="0"/>
            </a:br>
            <a:r>
              <a:rPr lang="en-US" dirty="0"/>
              <a:t>assign roles and tasks, and decide how to make decisions.</a:t>
            </a:r>
          </a:p>
          <a:p>
            <a:pPr marL="695325">
              <a:spcBef>
                <a:spcPts val="600"/>
              </a:spcBef>
              <a:spcAft>
                <a:spcPts val="600"/>
              </a:spcAft>
              <a:buFont typeface="Arial" panose="020B0604020202020204" pitchFamily="34" charset="0"/>
              <a:buChar char="−"/>
            </a:pPr>
            <a:r>
              <a:rPr lang="en-US" dirty="0"/>
              <a:t>Continually evaluate procedures to ensure movement toward the goal.</a:t>
            </a:r>
          </a:p>
          <a:p>
            <a:r>
              <a:rPr lang="en-US" b="1" dirty="0"/>
              <a:t>Confront Conflict</a:t>
            </a:r>
          </a:p>
          <a:p>
            <a:pPr marL="695325">
              <a:spcBef>
                <a:spcPts val="600"/>
              </a:spcBef>
              <a:spcAft>
                <a:spcPts val="600"/>
              </a:spcAft>
              <a:buFont typeface="Arial" panose="020B0604020202020204" pitchFamily="34" charset="0"/>
              <a:buChar char="−"/>
            </a:pPr>
            <a:r>
              <a:rPr lang="en-US" dirty="0"/>
              <a:t>Acknowledge conflict and address the root of the problem openly.</a:t>
            </a:r>
          </a:p>
          <a:p>
            <a:pPr marL="695325">
              <a:spcBef>
                <a:spcPts val="600"/>
              </a:spcBef>
              <a:spcAft>
                <a:spcPts val="600"/>
              </a:spcAft>
              <a:buFont typeface="Arial" panose="020B0604020202020204" pitchFamily="34" charset="0"/>
              <a:buChar char="−"/>
            </a:pPr>
            <a:r>
              <a:rPr lang="en-US" dirty="0"/>
              <a:t>Focus on strengths and weaknesses of positions and ideas, not personalities.</a:t>
            </a:r>
          </a:p>
        </p:txBody>
      </p:sp>
    </p:spTree>
    <p:extLst>
      <p:ext uri="{BB962C8B-B14F-4D97-AF65-F5344CB8AC3E}">
        <p14:creationId xmlns:p14="http://schemas.microsoft.com/office/powerpoint/2010/main" val="3291712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6F86A-5560-2787-BD98-14306FADE5F2}"/>
              </a:ext>
            </a:extLst>
          </p:cNvPr>
          <p:cNvSpPr>
            <a:spLocks noGrp="1"/>
          </p:cNvSpPr>
          <p:nvPr>
            <p:ph type="title"/>
          </p:nvPr>
        </p:nvSpPr>
        <p:spPr/>
        <p:txBody>
          <a:bodyPr/>
          <a:lstStyle/>
          <a:p>
            <a:r>
              <a:rPr lang="en-US" dirty="0"/>
              <a:t>Figure 2.3  Six Steps for Dealing With Conflict</a:t>
            </a:r>
          </a:p>
        </p:txBody>
      </p:sp>
      <p:pic>
        <p:nvPicPr>
          <p:cNvPr id="5" name="Content Placeholder 4" descr="A diagram depicts the steps for dealing with conflict. The first step is to listen to ensure you understand the problem, the second step is to understand the other’s position, the third step is to show a concern for the relationship, the fourth step is to look for areas of mutual agreement, the fifth step is inventing new problem-solving options, and the sixth step is to reach a fair agreement and choose the best option.">
            <a:extLst>
              <a:ext uri="{FF2B5EF4-FFF2-40B4-BE49-F238E27FC236}">
                <a16:creationId xmlns:a16="http://schemas.microsoft.com/office/drawing/2014/main" id="{91FE9ED1-B26E-2220-7325-1704B8BEAD07}"/>
              </a:ext>
            </a:extLst>
          </p:cNvPr>
          <p:cNvPicPr>
            <a:picLocks noGrp="1" noChangeAspect="1"/>
          </p:cNvPicPr>
          <p:nvPr>
            <p:ph idx="1"/>
          </p:nvPr>
        </p:nvPicPr>
        <p:blipFill>
          <a:blip r:embed="rId3"/>
          <a:stretch>
            <a:fillRect/>
          </a:stretch>
        </p:blipFill>
        <p:spPr>
          <a:xfrm>
            <a:off x="476250" y="2122525"/>
            <a:ext cx="11242675" cy="3757538"/>
          </a:xfrm>
        </p:spPr>
      </p:pic>
    </p:spTree>
    <p:extLst>
      <p:ext uri="{BB962C8B-B14F-4D97-AF65-F5344CB8AC3E}">
        <p14:creationId xmlns:p14="http://schemas.microsoft.com/office/powerpoint/2010/main" val="1727446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130618-1028-12E0-889E-605A154D5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E00F9E-0B38-1AF5-D83B-D95E635BE374}"/>
              </a:ext>
            </a:extLst>
          </p:cNvPr>
          <p:cNvSpPr>
            <a:spLocks noGrp="1"/>
          </p:cNvSpPr>
          <p:nvPr>
            <p:ph type="title"/>
          </p:nvPr>
        </p:nvSpPr>
        <p:spPr/>
        <p:txBody>
          <a:bodyPr/>
          <a:lstStyle/>
          <a:p>
            <a:r>
              <a:rPr lang="en-US" dirty="0"/>
              <a:t>Succeeding in Professional Teams</a:t>
            </a:r>
            <a:br>
              <a:rPr lang="en-US" dirty="0"/>
            </a:br>
            <a:r>
              <a:rPr lang="en-US" sz="3200" dirty="0"/>
              <a:t>(8 of 9)</a:t>
            </a:r>
            <a:endParaRPr lang="en-US" dirty="0"/>
          </a:p>
        </p:txBody>
      </p:sp>
      <p:sp>
        <p:nvSpPr>
          <p:cNvPr id="3" name="Content Placeholder 2">
            <a:extLst>
              <a:ext uri="{FF2B5EF4-FFF2-40B4-BE49-F238E27FC236}">
                <a16:creationId xmlns:a16="http://schemas.microsoft.com/office/drawing/2014/main" id="{B98A2EFC-33AE-8F04-49EA-929E0CA89816}"/>
              </a:ext>
            </a:extLst>
          </p:cNvPr>
          <p:cNvSpPr>
            <a:spLocks noGrp="1"/>
          </p:cNvSpPr>
          <p:nvPr>
            <p:ph idx="1"/>
          </p:nvPr>
        </p:nvSpPr>
        <p:spPr>
          <a:xfrm>
            <a:off x="476843" y="1714021"/>
            <a:ext cx="11241915" cy="4351338"/>
          </a:xfrm>
        </p:spPr>
        <p:txBody>
          <a:bodyPr/>
          <a:lstStyle/>
          <a:p>
            <a:r>
              <a:rPr lang="en-US" b="1" dirty="0"/>
              <a:t>Communicate Effectively</a:t>
            </a:r>
          </a:p>
          <a:p>
            <a:pPr marL="695325">
              <a:spcBef>
                <a:spcPts val="600"/>
              </a:spcBef>
              <a:spcAft>
                <a:spcPts val="600"/>
              </a:spcAft>
              <a:buFont typeface="Arial" panose="020B0604020202020204" pitchFamily="34" charset="0"/>
              <a:buChar char="−"/>
            </a:pPr>
            <a:r>
              <a:rPr lang="en-US" dirty="0"/>
              <a:t>Use technology to facilitate an informal environment for free information exchange.</a:t>
            </a:r>
          </a:p>
          <a:p>
            <a:pPr marL="695325">
              <a:spcBef>
                <a:spcPts val="600"/>
              </a:spcBef>
              <a:spcAft>
                <a:spcPts val="600"/>
              </a:spcAft>
              <a:buFont typeface="Arial" panose="020B0604020202020204" pitchFamily="34" charset="0"/>
              <a:buChar char="−"/>
            </a:pPr>
            <a:r>
              <a:rPr lang="en-US" dirty="0"/>
              <a:t>Be concise and clear; avoid generalities; ask clarifying questions.</a:t>
            </a:r>
          </a:p>
          <a:p>
            <a:pPr marL="695325">
              <a:spcBef>
                <a:spcPts val="600"/>
              </a:spcBef>
              <a:spcAft>
                <a:spcPts val="600"/>
              </a:spcAft>
              <a:buFont typeface="Arial" panose="020B0604020202020204" pitchFamily="34" charset="0"/>
              <a:buChar char="−"/>
            </a:pPr>
            <a:r>
              <a:rPr lang="en-US" dirty="0"/>
              <a:t>Encourage feedback and be an active listener; inject humor in interactions.</a:t>
            </a:r>
          </a:p>
          <a:p>
            <a:r>
              <a:rPr lang="en-US" b="1" dirty="0"/>
              <a:t>Collaborate Rather Than Compete</a:t>
            </a:r>
          </a:p>
          <a:p>
            <a:pPr marL="695325">
              <a:spcBef>
                <a:spcPts val="600"/>
              </a:spcBef>
              <a:spcAft>
                <a:spcPts val="600"/>
              </a:spcAft>
              <a:buFont typeface="Arial" panose="020B0604020202020204" pitchFamily="34" charset="0"/>
              <a:buChar char="−"/>
            </a:pPr>
            <a:r>
              <a:rPr lang="en-US" dirty="0"/>
              <a:t>Focus on team goal achievement and not individual recognition.</a:t>
            </a:r>
          </a:p>
          <a:p>
            <a:pPr marL="695325">
              <a:spcBef>
                <a:spcPts val="600"/>
              </a:spcBef>
              <a:spcAft>
                <a:spcPts val="600"/>
              </a:spcAft>
              <a:buFont typeface="Arial" panose="020B0604020202020204" pitchFamily="34" charset="0"/>
              <a:buChar char="−"/>
            </a:pPr>
            <a:r>
              <a:rPr lang="en-US" dirty="0"/>
              <a:t>Monitor progress: What’s going right? What’s going wrong? What to do about it?</a:t>
            </a:r>
          </a:p>
        </p:txBody>
      </p:sp>
    </p:spTree>
    <p:extLst>
      <p:ext uri="{BB962C8B-B14F-4D97-AF65-F5344CB8AC3E}">
        <p14:creationId xmlns:p14="http://schemas.microsoft.com/office/powerpoint/2010/main" val="10796412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2E103-61C5-9067-53C1-7E69968A54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CC8BFB-8FB9-B18D-9445-68F6769ED01B}"/>
              </a:ext>
            </a:extLst>
          </p:cNvPr>
          <p:cNvSpPr>
            <a:spLocks noGrp="1"/>
          </p:cNvSpPr>
          <p:nvPr>
            <p:ph type="title"/>
          </p:nvPr>
        </p:nvSpPr>
        <p:spPr/>
        <p:txBody>
          <a:bodyPr/>
          <a:lstStyle/>
          <a:p>
            <a:r>
              <a:rPr lang="en-US" dirty="0"/>
              <a:t>Succeeding in Professional Teams</a:t>
            </a:r>
            <a:br>
              <a:rPr lang="en-US" dirty="0"/>
            </a:br>
            <a:r>
              <a:rPr lang="en-US" sz="3200" dirty="0"/>
              <a:t>(9 of 9)</a:t>
            </a:r>
            <a:endParaRPr lang="en-US" dirty="0"/>
          </a:p>
        </p:txBody>
      </p:sp>
      <p:sp>
        <p:nvSpPr>
          <p:cNvPr id="3" name="Content Placeholder 2">
            <a:extLst>
              <a:ext uri="{FF2B5EF4-FFF2-40B4-BE49-F238E27FC236}">
                <a16:creationId xmlns:a16="http://schemas.microsoft.com/office/drawing/2014/main" id="{6D592CA8-7571-86D2-7B1E-3F20A4F8FA6F}"/>
              </a:ext>
            </a:extLst>
          </p:cNvPr>
          <p:cNvSpPr>
            <a:spLocks noGrp="1"/>
          </p:cNvSpPr>
          <p:nvPr>
            <p:ph idx="1"/>
          </p:nvPr>
        </p:nvSpPr>
        <p:spPr/>
        <p:txBody>
          <a:bodyPr/>
          <a:lstStyle/>
          <a:p>
            <a:r>
              <a:rPr lang="en-US" b="1" dirty="0"/>
              <a:t>Accept Ethical Responsibilities</a:t>
            </a:r>
          </a:p>
          <a:p>
            <a:pPr marL="695325">
              <a:spcBef>
                <a:spcPts val="600"/>
              </a:spcBef>
              <a:spcAft>
                <a:spcPts val="600"/>
              </a:spcAft>
              <a:buFont typeface="Arial" panose="020B0604020202020204" pitchFamily="34" charset="0"/>
              <a:buChar char="−"/>
            </a:pPr>
            <a:r>
              <a:rPr lang="en-US" dirty="0"/>
              <a:t>Represent the organization’s view.</a:t>
            </a:r>
          </a:p>
          <a:p>
            <a:pPr marL="695325">
              <a:spcBef>
                <a:spcPts val="600"/>
              </a:spcBef>
              <a:spcAft>
                <a:spcPts val="600"/>
              </a:spcAft>
              <a:buFont typeface="Arial" panose="020B0604020202020204" pitchFamily="34" charset="0"/>
              <a:buChar char="−"/>
            </a:pPr>
            <a:r>
              <a:rPr lang="en-US" dirty="0"/>
              <a:t>Respect privileged information.</a:t>
            </a:r>
          </a:p>
          <a:p>
            <a:pPr marL="695325">
              <a:spcBef>
                <a:spcPts val="600"/>
              </a:spcBef>
              <a:spcAft>
                <a:spcPts val="600"/>
              </a:spcAft>
              <a:buFont typeface="Arial" panose="020B0604020202020204" pitchFamily="34" charset="0"/>
              <a:buChar char="−"/>
            </a:pPr>
            <a:r>
              <a:rPr lang="en-US" dirty="0"/>
              <a:t>Avoid advocating actions that would endanger members of society.</a:t>
            </a:r>
          </a:p>
          <a:p>
            <a:r>
              <a:rPr lang="en-US" b="1" dirty="0"/>
              <a:t>Share Leadership</a:t>
            </a:r>
          </a:p>
          <a:p>
            <a:pPr marL="695325">
              <a:spcBef>
                <a:spcPts val="600"/>
              </a:spcBef>
              <a:spcAft>
                <a:spcPts val="600"/>
              </a:spcAft>
              <a:buFont typeface="Arial" panose="020B0604020202020204" pitchFamily="34" charset="0"/>
              <a:buChar char="−"/>
            </a:pPr>
            <a:r>
              <a:rPr lang="en-US" dirty="0"/>
              <a:t>Rotate leadership according to appropriate expertise as a project evolves.</a:t>
            </a:r>
          </a:p>
          <a:p>
            <a:pPr marL="695325">
              <a:spcBef>
                <a:spcPts val="600"/>
              </a:spcBef>
              <a:spcAft>
                <a:spcPts val="600"/>
              </a:spcAft>
              <a:buFont typeface="Arial" panose="020B0604020202020204" pitchFamily="34" charset="0"/>
              <a:buChar char="−"/>
            </a:pPr>
            <a:r>
              <a:rPr lang="en-US" dirty="0"/>
              <a:t>Ensure there’s a strong team member to step up as leader in a crisis.</a:t>
            </a:r>
          </a:p>
        </p:txBody>
      </p:sp>
    </p:spTree>
    <p:extLst>
      <p:ext uri="{BB962C8B-B14F-4D97-AF65-F5344CB8AC3E}">
        <p14:creationId xmlns:p14="http://schemas.microsoft.com/office/powerpoint/2010/main" val="553226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774B7-9639-859C-E14D-8D1A8C129519}"/>
              </a:ext>
            </a:extLst>
          </p:cNvPr>
          <p:cNvSpPr>
            <a:spLocks noGrp="1"/>
          </p:cNvSpPr>
          <p:nvPr>
            <p:ph type="ctrTitle"/>
          </p:nvPr>
        </p:nvSpPr>
        <p:spPr/>
        <p:txBody>
          <a:bodyPr/>
          <a:lstStyle/>
          <a:p>
            <a:r>
              <a:rPr lang="en-US" dirty="0"/>
              <a:t>Learning Objective 2.2</a:t>
            </a:r>
          </a:p>
        </p:txBody>
      </p:sp>
      <p:sp>
        <p:nvSpPr>
          <p:cNvPr id="3" name="Subtitle 2">
            <a:extLst>
              <a:ext uri="{FF2B5EF4-FFF2-40B4-BE49-F238E27FC236}">
                <a16:creationId xmlns:a16="http://schemas.microsoft.com/office/drawing/2014/main" id="{CBB09DC1-F9D4-657B-7BB8-7F922942869C}"/>
              </a:ext>
            </a:extLst>
          </p:cNvPr>
          <p:cNvSpPr>
            <a:spLocks noGrp="1"/>
          </p:cNvSpPr>
          <p:nvPr>
            <p:ph type="subTitle" idx="1"/>
          </p:nvPr>
        </p:nvSpPr>
        <p:spPr/>
        <p:txBody>
          <a:bodyPr/>
          <a:lstStyle/>
          <a:p>
            <a:r>
              <a:rPr lang="en-US" sz="3200" dirty="0"/>
              <a:t>Identify best practices for effective face-to-face and virtual meetings.</a:t>
            </a:r>
          </a:p>
        </p:txBody>
      </p:sp>
    </p:spTree>
    <p:extLst>
      <p:ext uri="{BB962C8B-B14F-4D97-AF65-F5344CB8AC3E}">
        <p14:creationId xmlns:p14="http://schemas.microsoft.com/office/powerpoint/2010/main" val="32893463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A6C64E-27B7-BC84-366E-C4F87DC4E8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43CCF2-7207-FB35-48E4-2DB4305621C2}"/>
              </a:ext>
            </a:extLst>
          </p:cNvPr>
          <p:cNvSpPr>
            <a:spLocks noGrp="1"/>
          </p:cNvSpPr>
          <p:nvPr>
            <p:ph type="title"/>
          </p:nvPr>
        </p:nvSpPr>
        <p:spPr/>
        <p:txBody>
          <a:bodyPr/>
          <a:lstStyle/>
          <a:p>
            <a:r>
              <a:rPr lang="en-US" dirty="0"/>
              <a:t>Making the Most of Face-to-Face and</a:t>
            </a:r>
            <a:br>
              <a:rPr lang="en-US" dirty="0"/>
            </a:br>
            <a:r>
              <a:rPr lang="en-US" dirty="0"/>
              <a:t>Virtual Meetings </a:t>
            </a:r>
            <a:r>
              <a:rPr lang="en-US" sz="3200" dirty="0"/>
              <a:t>(1 of 10)</a:t>
            </a:r>
          </a:p>
        </p:txBody>
      </p:sp>
      <p:sp>
        <p:nvSpPr>
          <p:cNvPr id="3" name="Content Placeholder 2">
            <a:extLst>
              <a:ext uri="{FF2B5EF4-FFF2-40B4-BE49-F238E27FC236}">
                <a16:creationId xmlns:a16="http://schemas.microsoft.com/office/drawing/2014/main" id="{3BEE57BF-364D-2DAF-3CEF-17E391984BCA}"/>
              </a:ext>
            </a:extLst>
          </p:cNvPr>
          <p:cNvSpPr>
            <a:spLocks noGrp="1"/>
          </p:cNvSpPr>
          <p:nvPr>
            <p:ph idx="1"/>
          </p:nvPr>
        </p:nvSpPr>
        <p:spPr/>
        <p:txBody>
          <a:bodyPr/>
          <a:lstStyle/>
          <a:p>
            <a:pPr marL="0" indent="0">
              <a:buNone/>
            </a:pPr>
            <a:r>
              <a:rPr lang="en-US" b="1" dirty="0"/>
              <a:t>Contributing in Face-to-Face Meetings</a:t>
            </a:r>
          </a:p>
          <a:p>
            <a:r>
              <a:rPr lang="en-US" dirty="0"/>
              <a:t>View meetings as opportunities to demonstrate leadership, communication, </a:t>
            </a:r>
            <a:br>
              <a:rPr lang="en-US" dirty="0"/>
            </a:br>
            <a:r>
              <a:rPr lang="en-US" dirty="0"/>
              <a:t>and problem-solving skills.</a:t>
            </a:r>
          </a:p>
          <a:p>
            <a:r>
              <a:rPr lang="en-US" dirty="0"/>
              <a:t>Focus on making meetings efficient, satisfying, and productive.</a:t>
            </a:r>
          </a:p>
          <a:p>
            <a:r>
              <a:rPr lang="en-US" dirty="0"/>
              <a:t>Face-to-face meeting provides nonverbal cues and signals, making it the richest of available media.</a:t>
            </a:r>
          </a:p>
        </p:txBody>
      </p:sp>
    </p:spTree>
    <p:extLst>
      <p:ext uri="{BB962C8B-B14F-4D97-AF65-F5344CB8AC3E}">
        <p14:creationId xmlns:p14="http://schemas.microsoft.com/office/powerpoint/2010/main" val="2967243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42E19C-B077-771C-4DA1-BA07FE1F63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656C77-77BF-48C0-681B-4B21B406E856}"/>
              </a:ext>
            </a:extLst>
          </p:cNvPr>
          <p:cNvSpPr>
            <a:spLocks noGrp="1"/>
          </p:cNvSpPr>
          <p:nvPr>
            <p:ph type="title"/>
          </p:nvPr>
        </p:nvSpPr>
        <p:spPr/>
        <p:txBody>
          <a:bodyPr/>
          <a:lstStyle/>
          <a:p>
            <a:r>
              <a:rPr lang="en-US" dirty="0"/>
              <a:t>Making the Most of Face-to-Face and</a:t>
            </a:r>
            <a:br>
              <a:rPr lang="en-US" dirty="0"/>
            </a:br>
            <a:r>
              <a:rPr lang="en-US" dirty="0"/>
              <a:t>Virtual Meetings </a:t>
            </a:r>
            <a:r>
              <a:rPr lang="en-US" sz="3200" dirty="0"/>
              <a:t>(2 of 10)</a:t>
            </a:r>
            <a:endParaRPr lang="en-US" dirty="0"/>
          </a:p>
        </p:txBody>
      </p:sp>
      <p:sp>
        <p:nvSpPr>
          <p:cNvPr id="3" name="Content Placeholder 2">
            <a:extLst>
              <a:ext uri="{FF2B5EF4-FFF2-40B4-BE49-F238E27FC236}">
                <a16:creationId xmlns:a16="http://schemas.microsoft.com/office/drawing/2014/main" id="{0CADF4EF-A486-DBBA-3569-2100E393814C}"/>
              </a:ext>
            </a:extLst>
          </p:cNvPr>
          <p:cNvSpPr>
            <a:spLocks noGrp="1"/>
          </p:cNvSpPr>
          <p:nvPr>
            <p:ph idx="1"/>
          </p:nvPr>
        </p:nvSpPr>
        <p:spPr>
          <a:xfrm>
            <a:off x="476843" y="1714021"/>
            <a:ext cx="11241915" cy="4351338"/>
          </a:xfrm>
        </p:spPr>
        <p:txBody>
          <a:bodyPr/>
          <a:lstStyle/>
          <a:p>
            <a:pPr marL="0" indent="0">
              <a:spcBef>
                <a:spcPts val="600"/>
              </a:spcBef>
              <a:spcAft>
                <a:spcPts val="600"/>
              </a:spcAft>
              <a:buNone/>
            </a:pPr>
            <a:r>
              <a:rPr lang="en-US" b="1" dirty="0"/>
              <a:t>Preparing for the Meeting</a:t>
            </a:r>
          </a:p>
          <a:p>
            <a:r>
              <a:rPr lang="en-US" b="1" dirty="0"/>
              <a:t>Determining the Purpose of the Meeting</a:t>
            </a:r>
          </a:p>
          <a:p>
            <a:pPr marL="695325">
              <a:spcBef>
                <a:spcPts val="0"/>
              </a:spcBef>
              <a:spcAft>
                <a:spcPts val="300"/>
              </a:spcAft>
              <a:buFont typeface="Arial" panose="020B0604020202020204" pitchFamily="34" charset="0"/>
              <a:buChar char="−"/>
            </a:pPr>
            <a:r>
              <a:rPr lang="en-US" dirty="0"/>
              <a:t>Consult the key people who will be attending.</a:t>
            </a:r>
          </a:p>
          <a:p>
            <a:pPr marL="695325">
              <a:spcBef>
                <a:spcPts val="0"/>
              </a:spcBef>
              <a:spcAft>
                <a:spcPts val="300"/>
              </a:spcAft>
              <a:buFont typeface="Arial" panose="020B0604020202020204" pitchFamily="34" charset="0"/>
              <a:buChar char="−"/>
            </a:pPr>
            <a:r>
              <a:rPr lang="en-US" dirty="0"/>
              <a:t>Ask them what outcomes they desire and how to achieve those goals.</a:t>
            </a:r>
          </a:p>
          <a:p>
            <a:r>
              <a:rPr lang="en-US" b="1" dirty="0"/>
              <a:t>Selecting Meeting Participants</a:t>
            </a:r>
          </a:p>
          <a:p>
            <a:pPr marL="695325">
              <a:spcBef>
                <a:spcPts val="0"/>
              </a:spcBef>
              <a:spcAft>
                <a:spcPts val="300"/>
              </a:spcAft>
              <a:buFont typeface="Arial" panose="020B0604020202020204" pitchFamily="34" charset="0"/>
              <a:buChar char="−"/>
            </a:pPr>
            <a:r>
              <a:rPr lang="en-US" dirty="0"/>
              <a:t>The meeting purpose determines the number of participants.</a:t>
            </a:r>
          </a:p>
          <a:p>
            <a:pPr marL="695325">
              <a:spcBef>
                <a:spcPts val="0"/>
              </a:spcBef>
              <a:spcAft>
                <a:spcPts val="300"/>
              </a:spcAft>
              <a:buFont typeface="Arial" panose="020B0604020202020204" pitchFamily="34" charset="0"/>
              <a:buChar char="−"/>
            </a:pPr>
            <a:r>
              <a:rPr lang="en-US" dirty="0"/>
              <a:t>For decision making, limit participant count to between four and eight.</a:t>
            </a:r>
          </a:p>
          <a:p>
            <a:pPr marL="695325">
              <a:spcBef>
                <a:spcPts val="0"/>
              </a:spcBef>
              <a:spcAft>
                <a:spcPts val="300"/>
              </a:spcAft>
              <a:buFont typeface="Arial" panose="020B0604020202020204" pitchFamily="34" charset="0"/>
              <a:buChar char="−"/>
            </a:pPr>
            <a:r>
              <a:rPr lang="en-US" dirty="0"/>
              <a:t>Inviting key stakeholders who represent various interests, perspectives, and competencies ensures valuable input and, therefore, is more likely to lead to informed decisions.</a:t>
            </a:r>
          </a:p>
        </p:txBody>
      </p:sp>
    </p:spTree>
    <p:extLst>
      <p:ext uri="{BB962C8B-B14F-4D97-AF65-F5344CB8AC3E}">
        <p14:creationId xmlns:p14="http://schemas.microsoft.com/office/powerpoint/2010/main" val="7986822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4FA29-B52A-C0C3-4B0F-B0A4C45B24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1EC60D-7704-B33D-DE03-9DBB992A250B}"/>
              </a:ext>
            </a:extLst>
          </p:cNvPr>
          <p:cNvSpPr>
            <a:spLocks noGrp="1"/>
          </p:cNvSpPr>
          <p:nvPr>
            <p:ph type="title"/>
          </p:nvPr>
        </p:nvSpPr>
        <p:spPr/>
        <p:txBody>
          <a:bodyPr/>
          <a:lstStyle/>
          <a:p>
            <a:r>
              <a:rPr lang="en-US" dirty="0"/>
              <a:t>Making the Most of Face-to-Face and</a:t>
            </a:r>
            <a:br>
              <a:rPr lang="en-US" dirty="0"/>
            </a:br>
            <a:r>
              <a:rPr lang="en-US" dirty="0"/>
              <a:t>Virtual Meetings </a:t>
            </a:r>
            <a:r>
              <a:rPr lang="en-US" sz="3200" dirty="0"/>
              <a:t>(3 of 10)</a:t>
            </a:r>
            <a:endParaRPr lang="en-US" dirty="0"/>
          </a:p>
        </p:txBody>
      </p:sp>
      <p:sp>
        <p:nvSpPr>
          <p:cNvPr id="3" name="Content Placeholder 2">
            <a:extLst>
              <a:ext uri="{FF2B5EF4-FFF2-40B4-BE49-F238E27FC236}">
                <a16:creationId xmlns:a16="http://schemas.microsoft.com/office/drawing/2014/main" id="{A9A03948-B888-46EF-6DBB-712CC1CDAF87}"/>
              </a:ext>
            </a:extLst>
          </p:cNvPr>
          <p:cNvSpPr>
            <a:spLocks noGrp="1"/>
          </p:cNvSpPr>
          <p:nvPr>
            <p:ph idx="1"/>
          </p:nvPr>
        </p:nvSpPr>
        <p:spPr/>
        <p:txBody>
          <a:bodyPr/>
          <a:lstStyle/>
          <a:p>
            <a:r>
              <a:rPr lang="en-US" b="1" dirty="0"/>
              <a:t>Using Digital Calendars to Schedule Meetings</a:t>
            </a:r>
          </a:p>
          <a:p>
            <a:pPr marL="695325">
              <a:spcBef>
                <a:spcPts val="600"/>
              </a:spcBef>
              <a:spcAft>
                <a:spcPts val="600"/>
              </a:spcAft>
              <a:buFont typeface="Arial" panose="020B0604020202020204" pitchFamily="34" charset="0"/>
              <a:buChar char="−"/>
            </a:pPr>
            <a:r>
              <a:rPr lang="en-US" dirty="0"/>
              <a:t>Google Calendar, Apple Calendar, Outlook Calendar, Doodle</a:t>
            </a:r>
          </a:p>
          <a:p>
            <a:pPr marL="695325">
              <a:spcBef>
                <a:spcPts val="600"/>
              </a:spcBef>
              <a:spcAft>
                <a:spcPts val="600"/>
              </a:spcAft>
              <a:buFont typeface="Arial" panose="020B0604020202020204" pitchFamily="34" charset="0"/>
              <a:buChar char="−"/>
            </a:pPr>
            <a:r>
              <a:rPr lang="en-US" dirty="0"/>
              <a:t>Make appointments, schedule meetings, track daily activities, receive reminders</a:t>
            </a:r>
          </a:p>
          <a:p>
            <a:r>
              <a:rPr lang="en-US" b="1" dirty="0"/>
              <a:t>Distributing an Agenda and Other Information</a:t>
            </a:r>
          </a:p>
          <a:p>
            <a:pPr marL="695325">
              <a:spcBef>
                <a:spcPts val="600"/>
              </a:spcBef>
              <a:spcAft>
                <a:spcPts val="600"/>
              </a:spcAft>
              <a:buFont typeface="Arial" panose="020B0604020202020204" pitchFamily="34" charset="0"/>
              <a:buChar char="−"/>
            </a:pPr>
            <a:r>
              <a:rPr lang="en-US" dirty="0"/>
              <a:t>Agendas and relevant information or reading materials should be distributed at least two days before a scheduled meeting.</a:t>
            </a:r>
          </a:p>
          <a:p>
            <a:pPr marL="695325">
              <a:spcBef>
                <a:spcPts val="600"/>
              </a:spcBef>
              <a:spcAft>
                <a:spcPts val="600"/>
              </a:spcAft>
              <a:buFont typeface="Arial" panose="020B0604020202020204" pitchFamily="34" charset="0"/>
              <a:buChar char="−"/>
            </a:pPr>
            <a:r>
              <a:rPr lang="en-US" dirty="0"/>
              <a:t>The narrower the focus, the greater the chances for success.</a:t>
            </a:r>
          </a:p>
        </p:txBody>
      </p:sp>
    </p:spTree>
    <p:extLst>
      <p:ext uri="{BB962C8B-B14F-4D97-AF65-F5344CB8AC3E}">
        <p14:creationId xmlns:p14="http://schemas.microsoft.com/office/powerpoint/2010/main" val="3576827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217DBF9-742E-4F7F-85EB-9E45A7F45B37}"/>
              </a:ext>
            </a:extLst>
          </p:cNvPr>
          <p:cNvSpPr>
            <a:spLocks noGrp="1"/>
          </p:cNvSpPr>
          <p:nvPr>
            <p:ph type="title"/>
          </p:nvPr>
        </p:nvSpPr>
        <p:spPr/>
        <p:txBody>
          <a:bodyPr/>
          <a:lstStyle/>
          <a:p>
            <a:r>
              <a:rPr lang="en-US" dirty="0"/>
              <a:t>Chapter Objectives</a:t>
            </a:r>
          </a:p>
        </p:txBody>
      </p:sp>
      <p:sp>
        <p:nvSpPr>
          <p:cNvPr id="10" name="Content Placeholder 9">
            <a:extLst>
              <a:ext uri="{FF2B5EF4-FFF2-40B4-BE49-F238E27FC236}">
                <a16:creationId xmlns:a16="http://schemas.microsoft.com/office/drawing/2014/main" id="{DDAE1AFE-9B48-43B4-983D-10FCC8293ABC}"/>
              </a:ext>
            </a:extLst>
          </p:cNvPr>
          <p:cNvSpPr>
            <a:spLocks noGrp="1"/>
          </p:cNvSpPr>
          <p:nvPr>
            <p:ph idx="1"/>
          </p:nvPr>
        </p:nvSpPr>
        <p:spPr/>
        <p:txBody>
          <a:bodyPr vert="horz" lIns="91440" tIns="45720" rIns="91440" bIns="45720" rtlCol="0" anchor="t">
            <a:noAutofit/>
          </a:bodyPr>
          <a:lstStyle/>
          <a:p>
            <a:pPr marL="1084263" indent="-1084263">
              <a:spcBef>
                <a:spcPts val="600"/>
              </a:spcBef>
              <a:spcAft>
                <a:spcPts val="600"/>
              </a:spcAft>
              <a:buNone/>
            </a:pPr>
            <a:r>
              <a:rPr lang="en-US" sz="2600" dirty="0"/>
              <a:t>By the end of this chapter, you should be able to: </a:t>
            </a:r>
          </a:p>
          <a:p>
            <a:pPr marL="622300" indent="-622300">
              <a:spcBef>
                <a:spcPts val="0"/>
              </a:spcBef>
              <a:spcAft>
                <a:spcPts val="600"/>
              </a:spcAft>
              <a:buNone/>
            </a:pPr>
            <a:r>
              <a:rPr lang="en-US" dirty="0"/>
              <a:t>2.1	Explain how you can contribute to successful team performance in the digital-age workplace.</a:t>
            </a:r>
          </a:p>
          <a:p>
            <a:pPr marL="622300" indent="-622300">
              <a:spcBef>
                <a:spcPts val="0"/>
              </a:spcBef>
              <a:spcAft>
                <a:spcPts val="600"/>
              </a:spcAft>
              <a:buNone/>
            </a:pPr>
            <a:r>
              <a:rPr lang="en-US" dirty="0"/>
              <a:t>2.2	Identify best practices for effective face-to-face and virtual meetings.</a:t>
            </a:r>
          </a:p>
          <a:p>
            <a:pPr marL="622300" indent="-622300">
              <a:spcBef>
                <a:spcPts val="0"/>
              </a:spcBef>
              <a:spcAft>
                <a:spcPts val="600"/>
              </a:spcAft>
              <a:buNone/>
            </a:pPr>
            <a:r>
              <a:rPr lang="en-US" dirty="0"/>
              <a:t>2.3	Name active listening skills.</a:t>
            </a:r>
          </a:p>
          <a:p>
            <a:pPr marL="622300" indent="-622300">
              <a:spcBef>
                <a:spcPts val="0"/>
              </a:spcBef>
              <a:spcAft>
                <a:spcPts val="600"/>
              </a:spcAft>
              <a:buNone/>
            </a:pPr>
            <a:r>
              <a:rPr lang="en-US" dirty="0"/>
              <a:t>2.4	Discuss how effective nonverbal communication can help you advance your career.</a:t>
            </a:r>
          </a:p>
          <a:p>
            <a:pPr marL="622300" indent="-622300">
              <a:spcBef>
                <a:spcPts val="0"/>
              </a:spcBef>
              <a:spcAft>
                <a:spcPts val="600"/>
              </a:spcAft>
              <a:buNone/>
            </a:pPr>
            <a:r>
              <a:rPr lang="en-US" dirty="0"/>
              <a:t>2.5 	Describe how developing professionalism and business etiquette skills can give you a competitive edge.</a:t>
            </a:r>
            <a:endParaRPr lang="en-US" sz="2100" dirty="0"/>
          </a:p>
        </p:txBody>
      </p:sp>
    </p:spTree>
    <p:custDataLst>
      <p:tags r:id="rId1"/>
    </p:custDataLst>
    <p:extLst>
      <p:ext uri="{BB962C8B-B14F-4D97-AF65-F5344CB8AC3E}">
        <p14:creationId xmlns:p14="http://schemas.microsoft.com/office/powerpoint/2010/main" val="1661346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121F3E-BFCB-1AAE-B441-943BD493C2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1EBCAE-9274-F4F8-1C02-5BDC90A38930}"/>
              </a:ext>
            </a:extLst>
          </p:cNvPr>
          <p:cNvSpPr>
            <a:spLocks noGrp="1"/>
          </p:cNvSpPr>
          <p:nvPr>
            <p:ph type="title"/>
          </p:nvPr>
        </p:nvSpPr>
        <p:spPr/>
        <p:txBody>
          <a:bodyPr/>
          <a:lstStyle/>
          <a:p>
            <a:r>
              <a:rPr lang="en-US" dirty="0"/>
              <a:t>Making the Most of Face-to-Face and</a:t>
            </a:r>
            <a:br>
              <a:rPr lang="en-US" dirty="0"/>
            </a:br>
            <a:r>
              <a:rPr lang="en-US" dirty="0"/>
              <a:t>Virtual Meetings </a:t>
            </a:r>
            <a:r>
              <a:rPr lang="en-US" sz="3200" dirty="0"/>
              <a:t>(4 of 10)</a:t>
            </a:r>
            <a:endParaRPr lang="en-US" dirty="0"/>
          </a:p>
        </p:txBody>
      </p:sp>
      <p:sp>
        <p:nvSpPr>
          <p:cNvPr id="3" name="Content Placeholder 2">
            <a:extLst>
              <a:ext uri="{FF2B5EF4-FFF2-40B4-BE49-F238E27FC236}">
                <a16:creationId xmlns:a16="http://schemas.microsoft.com/office/drawing/2014/main" id="{6967AA36-0857-C594-6281-13D90136FB27}"/>
              </a:ext>
            </a:extLst>
          </p:cNvPr>
          <p:cNvSpPr>
            <a:spLocks noGrp="1"/>
          </p:cNvSpPr>
          <p:nvPr>
            <p:ph idx="1"/>
          </p:nvPr>
        </p:nvSpPr>
        <p:spPr/>
        <p:txBody>
          <a:bodyPr/>
          <a:lstStyle/>
          <a:p>
            <a:pPr marL="0" indent="0">
              <a:buNone/>
            </a:pPr>
            <a:r>
              <a:rPr lang="en-US" b="1" dirty="0"/>
              <a:t>Managing the Meeting</a:t>
            </a:r>
          </a:p>
          <a:p>
            <a:r>
              <a:rPr lang="en-US" b="1" dirty="0"/>
              <a:t>Getting Started and Establishing Ground Rules</a:t>
            </a:r>
          </a:p>
          <a:p>
            <a:pPr marL="695325">
              <a:spcBef>
                <a:spcPts val="600"/>
              </a:spcBef>
              <a:spcAft>
                <a:spcPts val="600"/>
              </a:spcAft>
              <a:buFont typeface="Arial" panose="020B0604020202020204" pitchFamily="34" charset="0"/>
              <a:buChar char="−"/>
            </a:pPr>
            <a:r>
              <a:rPr lang="en-US" dirty="0"/>
              <a:t>Open meetings with introduction: goal, length of meeting, background, possible solutions, constraints, agenda, and ground rules</a:t>
            </a:r>
          </a:p>
          <a:p>
            <a:pPr marL="695325">
              <a:spcBef>
                <a:spcPts val="600"/>
              </a:spcBef>
              <a:spcAft>
                <a:spcPts val="600"/>
              </a:spcAft>
              <a:buFont typeface="Arial" panose="020B0604020202020204" pitchFamily="34" charset="0"/>
              <a:buChar char="−"/>
            </a:pPr>
            <a:r>
              <a:rPr lang="en-US" dirty="0"/>
              <a:t>Typical ground rules: communicate openly, be supportive, listen carefully, participate fully, confront conflict frankly, silence digital devices, and follow the agenda</a:t>
            </a:r>
          </a:p>
        </p:txBody>
      </p:sp>
    </p:spTree>
    <p:extLst>
      <p:ext uri="{BB962C8B-B14F-4D97-AF65-F5344CB8AC3E}">
        <p14:creationId xmlns:p14="http://schemas.microsoft.com/office/powerpoint/2010/main" val="31031899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38E9A9-6B3A-7F34-9A1F-57E1C8E6A2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0583E2-8887-47BD-5478-DF6A918EA9EB}"/>
              </a:ext>
            </a:extLst>
          </p:cNvPr>
          <p:cNvSpPr>
            <a:spLocks noGrp="1"/>
          </p:cNvSpPr>
          <p:nvPr>
            <p:ph type="title"/>
          </p:nvPr>
        </p:nvSpPr>
        <p:spPr/>
        <p:txBody>
          <a:bodyPr/>
          <a:lstStyle/>
          <a:p>
            <a:r>
              <a:rPr lang="en-US" dirty="0"/>
              <a:t>Making the Most of Face-to-Face and</a:t>
            </a:r>
            <a:br>
              <a:rPr lang="en-US" dirty="0"/>
            </a:br>
            <a:r>
              <a:rPr lang="en-US" dirty="0"/>
              <a:t>Virtual Meetings </a:t>
            </a:r>
            <a:r>
              <a:rPr lang="en-US" sz="3200" dirty="0"/>
              <a:t>(5 of 10)</a:t>
            </a:r>
            <a:endParaRPr lang="en-US" dirty="0"/>
          </a:p>
        </p:txBody>
      </p:sp>
      <p:sp>
        <p:nvSpPr>
          <p:cNvPr id="3" name="Content Placeholder 2">
            <a:extLst>
              <a:ext uri="{FF2B5EF4-FFF2-40B4-BE49-F238E27FC236}">
                <a16:creationId xmlns:a16="http://schemas.microsoft.com/office/drawing/2014/main" id="{67DEE024-CADE-6BFB-6798-A38240630038}"/>
              </a:ext>
            </a:extLst>
          </p:cNvPr>
          <p:cNvSpPr>
            <a:spLocks noGrp="1"/>
          </p:cNvSpPr>
          <p:nvPr>
            <p:ph idx="1"/>
          </p:nvPr>
        </p:nvSpPr>
        <p:spPr/>
        <p:txBody>
          <a:bodyPr/>
          <a:lstStyle/>
          <a:p>
            <a:r>
              <a:rPr lang="en-US" b="1" dirty="0"/>
              <a:t>Moving the Meeting Along</a:t>
            </a:r>
          </a:p>
          <a:p>
            <a:pPr marL="695325">
              <a:spcBef>
                <a:spcPts val="0"/>
              </a:spcBef>
              <a:spcAft>
                <a:spcPts val="600"/>
              </a:spcAft>
              <a:buFont typeface="Arial" panose="020B0604020202020204" pitchFamily="34" charset="0"/>
              <a:buChar char="−"/>
            </a:pPr>
            <a:r>
              <a:rPr lang="en-US" dirty="0"/>
              <a:t>An effective leader lets others talk and tries to involve all participants.</a:t>
            </a:r>
          </a:p>
          <a:p>
            <a:pPr marL="695325">
              <a:spcBef>
                <a:spcPts val="0"/>
              </a:spcBef>
              <a:spcAft>
                <a:spcPts val="600"/>
              </a:spcAft>
              <a:buFont typeface="Arial" panose="020B0604020202020204" pitchFamily="34" charset="0"/>
              <a:buChar char="−"/>
            </a:pPr>
            <a:r>
              <a:rPr lang="en-US" dirty="0"/>
              <a:t>Use a parking lot list to avoid getting sidetracked.</a:t>
            </a:r>
          </a:p>
          <a:p>
            <a:pPr marL="695325">
              <a:spcBef>
                <a:spcPts val="0"/>
              </a:spcBef>
              <a:spcAft>
                <a:spcPts val="600"/>
              </a:spcAft>
              <a:buFont typeface="Arial" panose="020B0604020202020204" pitchFamily="34" charset="0"/>
              <a:buChar char="−"/>
            </a:pPr>
            <a:r>
              <a:rPr lang="en-US" dirty="0"/>
              <a:t>Remind participants to adhere to the agenda and schedule.</a:t>
            </a:r>
          </a:p>
          <a:p>
            <a:pPr marL="695325">
              <a:spcBef>
                <a:spcPts val="0"/>
              </a:spcBef>
              <a:spcAft>
                <a:spcPts val="600"/>
              </a:spcAft>
              <a:buFont typeface="Arial" panose="020B0604020202020204" pitchFamily="34" charset="0"/>
              <a:buChar char="−"/>
            </a:pPr>
            <a:r>
              <a:rPr lang="en-US" dirty="0"/>
              <a:t>When consensus is reached, summarize the position and verify agreement.</a:t>
            </a:r>
          </a:p>
          <a:p>
            <a:r>
              <a:rPr lang="en-US" b="1" dirty="0"/>
              <a:t>Participating Actively and Productively</a:t>
            </a:r>
          </a:p>
          <a:p>
            <a:pPr marL="695325" lvl="0">
              <a:spcBef>
                <a:spcPts val="0"/>
              </a:spcBef>
              <a:spcAft>
                <a:spcPts val="600"/>
              </a:spcAft>
              <a:buFont typeface="Arial" panose="020B0604020202020204" pitchFamily="34" charset="0"/>
              <a:buChar char="−"/>
            </a:pPr>
            <a:r>
              <a:rPr lang="en-US" sz="2400" dirty="0"/>
              <a:t>Arrive early, showing respect and organization.</a:t>
            </a:r>
          </a:p>
          <a:p>
            <a:pPr marL="695325" lvl="0">
              <a:spcBef>
                <a:spcPts val="0"/>
              </a:spcBef>
              <a:spcAft>
                <a:spcPts val="600"/>
              </a:spcAft>
              <a:buFont typeface="Arial" panose="020B0604020202020204" pitchFamily="34" charset="0"/>
              <a:buChar char="−"/>
            </a:pPr>
            <a:r>
              <a:rPr lang="en-US" sz="2400" dirty="0"/>
              <a:t>Come prepared and be ready with questions, comments, and good ideas.</a:t>
            </a:r>
          </a:p>
          <a:p>
            <a:pPr marL="695325">
              <a:spcBef>
                <a:spcPts val="0"/>
              </a:spcBef>
              <a:spcAft>
                <a:spcPts val="600"/>
              </a:spcAft>
              <a:buFont typeface="Arial" panose="020B0604020202020204" pitchFamily="34" charset="0"/>
              <a:buChar char="−"/>
            </a:pPr>
            <a:r>
              <a:rPr lang="en-US" dirty="0"/>
              <a:t>Have a positive attitude and use positive body language.</a:t>
            </a:r>
          </a:p>
        </p:txBody>
      </p:sp>
    </p:spTree>
    <p:extLst>
      <p:ext uri="{BB962C8B-B14F-4D97-AF65-F5344CB8AC3E}">
        <p14:creationId xmlns:p14="http://schemas.microsoft.com/office/powerpoint/2010/main" val="38733813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06D10-66C0-E169-EEF8-94B37F3D21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C7C82C-223E-2248-F499-1D01B6080C2E}"/>
              </a:ext>
            </a:extLst>
          </p:cNvPr>
          <p:cNvSpPr>
            <a:spLocks noGrp="1"/>
          </p:cNvSpPr>
          <p:nvPr>
            <p:ph type="title"/>
          </p:nvPr>
        </p:nvSpPr>
        <p:spPr/>
        <p:txBody>
          <a:bodyPr/>
          <a:lstStyle/>
          <a:p>
            <a:r>
              <a:rPr lang="en-US" dirty="0"/>
              <a:t>Making the Most of Face-to-Face and</a:t>
            </a:r>
            <a:br>
              <a:rPr lang="en-US" dirty="0"/>
            </a:br>
            <a:r>
              <a:rPr lang="en-US" dirty="0"/>
              <a:t>Virtual Meetings </a:t>
            </a:r>
            <a:r>
              <a:rPr lang="en-US" sz="3200" dirty="0"/>
              <a:t>(6 of 10)</a:t>
            </a:r>
            <a:endParaRPr lang="en-US" dirty="0"/>
          </a:p>
        </p:txBody>
      </p:sp>
      <p:sp>
        <p:nvSpPr>
          <p:cNvPr id="3" name="Content Placeholder 2">
            <a:extLst>
              <a:ext uri="{FF2B5EF4-FFF2-40B4-BE49-F238E27FC236}">
                <a16:creationId xmlns:a16="http://schemas.microsoft.com/office/drawing/2014/main" id="{578F3737-98B3-018E-CD35-4575171A02C6}"/>
              </a:ext>
            </a:extLst>
          </p:cNvPr>
          <p:cNvSpPr>
            <a:spLocks noGrp="1"/>
          </p:cNvSpPr>
          <p:nvPr>
            <p:ph idx="1"/>
          </p:nvPr>
        </p:nvSpPr>
        <p:spPr/>
        <p:txBody>
          <a:bodyPr/>
          <a:lstStyle/>
          <a:p>
            <a:pPr marL="695325" lvl="0">
              <a:spcBef>
                <a:spcPts val="0"/>
              </a:spcBef>
              <a:spcAft>
                <a:spcPts val="600"/>
              </a:spcAft>
              <a:buFont typeface="Arial" panose="020B0604020202020204" pitchFamily="34" charset="0"/>
              <a:buChar char="−"/>
            </a:pPr>
            <a:r>
              <a:rPr lang="en-US" sz="2300" dirty="0"/>
              <a:t>Contribute respectfully.</a:t>
            </a:r>
          </a:p>
          <a:p>
            <a:pPr marL="695325" lvl="0">
              <a:spcBef>
                <a:spcPts val="0"/>
              </a:spcBef>
              <a:spcAft>
                <a:spcPts val="600"/>
              </a:spcAft>
              <a:buFont typeface="Arial" panose="020B0604020202020204" pitchFamily="34" charset="0"/>
              <a:buChar char="−"/>
            </a:pPr>
            <a:r>
              <a:rPr lang="en-US" sz="2300" dirty="0"/>
              <a:t>Wait for others to finish, showing respect and good manners.</a:t>
            </a:r>
          </a:p>
          <a:p>
            <a:pPr marL="695325" lvl="0">
              <a:spcBef>
                <a:spcPts val="0"/>
              </a:spcBef>
              <a:spcAft>
                <a:spcPts val="600"/>
              </a:spcAft>
              <a:buFont typeface="Arial" panose="020B0604020202020204" pitchFamily="34" charset="0"/>
              <a:buChar char="−"/>
            </a:pPr>
            <a:r>
              <a:rPr lang="en-US" sz="2300" dirty="0"/>
              <a:t>Keep a calm and pleasant, yet energetic voice; keep the focus on the ideas.</a:t>
            </a:r>
          </a:p>
          <a:p>
            <a:pPr marL="695325" lvl="0">
              <a:spcBef>
                <a:spcPts val="0"/>
              </a:spcBef>
              <a:spcAft>
                <a:spcPts val="600"/>
              </a:spcAft>
              <a:buFont typeface="Arial" panose="020B0604020202020204" pitchFamily="34" charset="0"/>
              <a:buChar char="−"/>
            </a:pPr>
            <a:r>
              <a:rPr lang="en-US" sz="2300" dirty="0"/>
              <a:t>Give credit to others and gain allies by doing so while enhancing credibility.</a:t>
            </a:r>
          </a:p>
          <a:p>
            <a:pPr marL="695325">
              <a:spcBef>
                <a:spcPts val="0"/>
              </a:spcBef>
              <a:spcAft>
                <a:spcPts val="600"/>
              </a:spcAft>
              <a:buFont typeface="Arial" panose="020B0604020202020204" pitchFamily="34" charset="0"/>
              <a:buChar char="−"/>
            </a:pPr>
            <a:r>
              <a:rPr lang="en-US" sz="2300" dirty="0"/>
              <a:t>Use a cell phone, tablet, and laptop only for meeting-related tasks.</a:t>
            </a:r>
          </a:p>
          <a:p>
            <a:pPr marL="695325">
              <a:spcBef>
                <a:spcPts val="0"/>
              </a:spcBef>
              <a:spcAft>
                <a:spcPts val="600"/>
              </a:spcAft>
              <a:buFont typeface="Arial" panose="020B0604020202020204" pitchFamily="34" charset="0"/>
              <a:buChar char="−"/>
            </a:pPr>
            <a:r>
              <a:rPr lang="en-US" sz="2300" dirty="0"/>
              <a:t>Help summarize the points noted during the meeting.</a:t>
            </a:r>
          </a:p>
          <a:p>
            <a:pPr marL="695325">
              <a:spcBef>
                <a:spcPts val="0"/>
              </a:spcBef>
              <a:spcAft>
                <a:spcPts val="600"/>
              </a:spcAft>
              <a:buFont typeface="Arial" panose="020B0604020202020204" pitchFamily="34" charset="0"/>
              <a:buChar char="−"/>
            </a:pPr>
            <a:r>
              <a:rPr lang="en-US" sz="2300" dirty="0"/>
              <a:t>Express views in the meeting, building trust. Don’t hold post-meeting sidebars that involve criticism or judgment.</a:t>
            </a:r>
          </a:p>
          <a:p>
            <a:pPr marL="695325">
              <a:spcBef>
                <a:spcPts val="0"/>
              </a:spcBef>
              <a:spcAft>
                <a:spcPts val="600"/>
              </a:spcAft>
              <a:buFont typeface="Arial" panose="020B0604020202020204" pitchFamily="34" charset="0"/>
              <a:buChar char="−"/>
            </a:pPr>
            <a:r>
              <a:rPr lang="en-US" sz="2300" dirty="0"/>
              <a:t>Follow up, completing assignments efficiently. </a:t>
            </a:r>
          </a:p>
        </p:txBody>
      </p:sp>
    </p:spTree>
    <p:extLst>
      <p:ext uri="{BB962C8B-B14F-4D97-AF65-F5344CB8AC3E}">
        <p14:creationId xmlns:p14="http://schemas.microsoft.com/office/powerpoint/2010/main" val="11355769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350EC-346A-1BE2-60F2-E57C63F770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F3EB0B-39C5-57EA-C485-D446FDE88401}"/>
              </a:ext>
            </a:extLst>
          </p:cNvPr>
          <p:cNvSpPr>
            <a:spLocks noGrp="1"/>
          </p:cNvSpPr>
          <p:nvPr>
            <p:ph type="title"/>
          </p:nvPr>
        </p:nvSpPr>
        <p:spPr/>
        <p:txBody>
          <a:bodyPr/>
          <a:lstStyle/>
          <a:p>
            <a:r>
              <a:rPr lang="en-US" dirty="0"/>
              <a:t>Making the Most of Face-to-Face and</a:t>
            </a:r>
            <a:br>
              <a:rPr lang="en-US" dirty="0"/>
            </a:br>
            <a:r>
              <a:rPr lang="en-US" dirty="0"/>
              <a:t>Virtual Meetings </a:t>
            </a:r>
            <a:r>
              <a:rPr lang="en-US" sz="3200" dirty="0"/>
              <a:t>(7 of 10)</a:t>
            </a:r>
            <a:endParaRPr lang="en-US" dirty="0"/>
          </a:p>
        </p:txBody>
      </p:sp>
      <p:sp>
        <p:nvSpPr>
          <p:cNvPr id="3" name="Content Placeholder 2">
            <a:extLst>
              <a:ext uri="{FF2B5EF4-FFF2-40B4-BE49-F238E27FC236}">
                <a16:creationId xmlns:a16="http://schemas.microsoft.com/office/drawing/2014/main" id="{A4FB570D-9DDC-7D9F-7DDF-31F5410938FF}"/>
              </a:ext>
            </a:extLst>
          </p:cNvPr>
          <p:cNvSpPr>
            <a:spLocks noGrp="1"/>
          </p:cNvSpPr>
          <p:nvPr>
            <p:ph idx="1"/>
          </p:nvPr>
        </p:nvSpPr>
        <p:spPr/>
        <p:txBody>
          <a:bodyPr/>
          <a:lstStyle/>
          <a:p>
            <a:pPr lvl="0"/>
            <a:r>
              <a:rPr lang="en-US" b="1" dirty="0"/>
              <a:t>Handling Conflict in Meetings</a:t>
            </a:r>
          </a:p>
          <a:p>
            <a:pPr marL="695325">
              <a:spcBef>
                <a:spcPts val="0"/>
              </a:spcBef>
              <a:spcAft>
                <a:spcPts val="600"/>
              </a:spcAft>
              <a:buFont typeface="Arial" panose="020B0604020202020204" pitchFamily="34" charset="0"/>
              <a:buChar char="−"/>
            </a:pPr>
            <a:r>
              <a:rPr lang="en-US" dirty="0"/>
              <a:t>Encourage those who clash to make a complete case and question one another while other attendees listen.</a:t>
            </a:r>
          </a:p>
          <a:p>
            <a:pPr marL="695325">
              <a:spcBef>
                <a:spcPts val="0"/>
              </a:spcBef>
              <a:spcAft>
                <a:spcPts val="600"/>
              </a:spcAft>
              <a:buFont typeface="Arial" panose="020B0604020202020204" pitchFamily="34" charset="0"/>
              <a:buChar char="−"/>
            </a:pPr>
            <a:r>
              <a:rPr lang="en-US" dirty="0"/>
              <a:t>Summarize what was said.</a:t>
            </a:r>
          </a:p>
          <a:p>
            <a:pPr marL="695325">
              <a:spcBef>
                <a:spcPts val="0"/>
              </a:spcBef>
              <a:spcAft>
                <a:spcPts val="600"/>
              </a:spcAft>
              <a:buFont typeface="Arial" panose="020B0604020202020204" pitchFamily="34" charset="0"/>
              <a:buChar char="−"/>
            </a:pPr>
            <a:r>
              <a:rPr lang="en-US" dirty="0"/>
              <a:t>Invite comments from participants.</a:t>
            </a:r>
          </a:p>
          <a:p>
            <a:pPr marL="695325">
              <a:spcBef>
                <a:spcPts val="0"/>
              </a:spcBef>
              <a:spcAft>
                <a:spcPts val="600"/>
              </a:spcAft>
              <a:buFont typeface="Arial" panose="020B0604020202020204" pitchFamily="34" charset="0"/>
              <a:buChar char="−"/>
            </a:pPr>
            <a:r>
              <a:rPr lang="en-US" dirty="0"/>
              <a:t>Consider modifications or alternatives and reach consensus as a group.</a:t>
            </a:r>
          </a:p>
        </p:txBody>
      </p:sp>
    </p:spTree>
    <p:extLst>
      <p:ext uri="{BB962C8B-B14F-4D97-AF65-F5344CB8AC3E}">
        <p14:creationId xmlns:p14="http://schemas.microsoft.com/office/powerpoint/2010/main" val="41417461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A817B5-49F8-CF75-0807-0530C8B214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9C6B80-7728-6DB4-1221-147D94433947}"/>
              </a:ext>
            </a:extLst>
          </p:cNvPr>
          <p:cNvSpPr>
            <a:spLocks noGrp="1"/>
          </p:cNvSpPr>
          <p:nvPr>
            <p:ph type="title"/>
          </p:nvPr>
        </p:nvSpPr>
        <p:spPr/>
        <p:txBody>
          <a:bodyPr/>
          <a:lstStyle/>
          <a:p>
            <a:r>
              <a:rPr lang="en-US" dirty="0"/>
              <a:t>Making the Most of Face-to-Face and</a:t>
            </a:r>
            <a:br>
              <a:rPr lang="en-US" dirty="0"/>
            </a:br>
            <a:r>
              <a:rPr lang="en-US" dirty="0"/>
              <a:t>Virtual Meetings </a:t>
            </a:r>
            <a:r>
              <a:rPr lang="en-US" sz="3200" dirty="0"/>
              <a:t>(8 of 10)</a:t>
            </a:r>
            <a:endParaRPr lang="en-US" dirty="0"/>
          </a:p>
        </p:txBody>
      </p:sp>
      <p:sp>
        <p:nvSpPr>
          <p:cNvPr id="3" name="Content Placeholder 2">
            <a:extLst>
              <a:ext uri="{FF2B5EF4-FFF2-40B4-BE49-F238E27FC236}">
                <a16:creationId xmlns:a16="http://schemas.microsoft.com/office/drawing/2014/main" id="{72986B93-81AF-0E62-B284-A22C895B8449}"/>
              </a:ext>
            </a:extLst>
          </p:cNvPr>
          <p:cNvSpPr>
            <a:spLocks noGrp="1"/>
          </p:cNvSpPr>
          <p:nvPr>
            <p:ph idx="1"/>
          </p:nvPr>
        </p:nvSpPr>
        <p:spPr/>
        <p:txBody>
          <a:bodyPr/>
          <a:lstStyle/>
          <a:p>
            <a:r>
              <a:rPr lang="en-US" b="1" dirty="0"/>
              <a:t>Concluding and Following Up</a:t>
            </a:r>
          </a:p>
          <a:p>
            <a:pPr marL="695325">
              <a:spcBef>
                <a:spcPts val="600"/>
              </a:spcBef>
              <a:spcAft>
                <a:spcPts val="600"/>
              </a:spcAft>
              <a:buFont typeface="Arial" panose="020B0604020202020204" pitchFamily="34" charset="0"/>
              <a:buChar char="−"/>
            </a:pPr>
            <a:r>
              <a:rPr lang="en-US" dirty="0"/>
              <a:t>End meetings at the agreed-upon time or sooner.</a:t>
            </a:r>
          </a:p>
          <a:p>
            <a:pPr marL="695325">
              <a:spcBef>
                <a:spcPts val="600"/>
              </a:spcBef>
              <a:spcAft>
                <a:spcPts val="600"/>
              </a:spcAft>
              <a:buFont typeface="Arial" panose="020B0604020202020204" pitchFamily="34" charset="0"/>
              <a:buChar char="−"/>
            </a:pPr>
            <a:r>
              <a:rPr lang="en-US" dirty="0"/>
              <a:t>Summarize decisions, assigned tasks, and deadlines.</a:t>
            </a:r>
          </a:p>
          <a:p>
            <a:pPr marL="695325">
              <a:spcBef>
                <a:spcPts val="600"/>
              </a:spcBef>
              <a:spcAft>
                <a:spcPts val="600"/>
              </a:spcAft>
              <a:buFont typeface="Arial" panose="020B0604020202020204" pitchFamily="34" charset="0"/>
              <a:buChar char="−"/>
            </a:pPr>
            <a:r>
              <a:rPr lang="en-US" dirty="0"/>
              <a:t>Set a time for the next meeting.</a:t>
            </a:r>
          </a:p>
          <a:p>
            <a:pPr marL="695325">
              <a:spcBef>
                <a:spcPts val="600"/>
              </a:spcBef>
              <a:spcAft>
                <a:spcPts val="600"/>
              </a:spcAft>
              <a:buFont typeface="Arial" panose="020B0604020202020204" pitchFamily="34" charset="0"/>
              <a:buChar char="−"/>
            </a:pPr>
            <a:r>
              <a:rPr lang="en-US" dirty="0"/>
              <a:t>Thank participants for attending.</a:t>
            </a:r>
          </a:p>
          <a:p>
            <a:pPr marL="695325">
              <a:spcBef>
                <a:spcPts val="600"/>
              </a:spcBef>
              <a:spcAft>
                <a:spcPts val="600"/>
              </a:spcAft>
              <a:buFont typeface="Arial" panose="020B0604020202020204" pitchFamily="34" charset="0"/>
              <a:buChar char="−"/>
            </a:pPr>
            <a:r>
              <a:rPr lang="en-US" dirty="0"/>
              <a:t>Distribute minutes or other reports within a couple of days.</a:t>
            </a:r>
          </a:p>
          <a:p>
            <a:pPr marL="695325">
              <a:spcBef>
                <a:spcPts val="600"/>
              </a:spcBef>
              <a:spcAft>
                <a:spcPts val="600"/>
              </a:spcAft>
              <a:buFont typeface="Arial" panose="020B0604020202020204" pitchFamily="34" charset="0"/>
              <a:buChar char="−"/>
            </a:pPr>
            <a:r>
              <a:rPr lang="en-US" dirty="0"/>
              <a:t>Remind participants of assignments and ensure decisions are executed.</a:t>
            </a:r>
          </a:p>
        </p:txBody>
      </p:sp>
    </p:spTree>
    <p:extLst>
      <p:ext uri="{BB962C8B-B14F-4D97-AF65-F5344CB8AC3E}">
        <p14:creationId xmlns:p14="http://schemas.microsoft.com/office/powerpoint/2010/main" val="521500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4D4C9D-225E-9E1B-6526-189162F57F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BF3C4C-A1D0-AAB3-42F5-CAE1A061785C}"/>
              </a:ext>
            </a:extLst>
          </p:cNvPr>
          <p:cNvSpPr>
            <a:spLocks noGrp="1"/>
          </p:cNvSpPr>
          <p:nvPr>
            <p:ph type="title"/>
          </p:nvPr>
        </p:nvSpPr>
        <p:spPr/>
        <p:txBody>
          <a:bodyPr/>
          <a:lstStyle/>
          <a:p>
            <a:r>
              <a:rPr lang="en-US" dirty="0"/>
              <a:t>Making the Most of Face-to-Face and</a:t>
            </a:r>
            <a:br>
              <a:rPr lang="en-US" dirty="0"/>
            </a:br>
            <a:r>
              <a:rPr lang="en-US" dirty="0"/>
              <a:t>Virtual Meetings </a:t>
            </a:r>
            <a:r>
              <a:rPr lang="en-US" sz="3200" dirty="0"/>
              <a:t>(9 of 10)</a:t>
            </a:r>
            <a:endParaRPr lang="en-US" dirty="0"/>
          </a:p>
        </p:txBody>
      </p:sp>
      <p:sp>
        <p:nvSpPr>
          <p:cNvPr id="3" name="Content Placeholder 2">
            <a:extLst>
              <a:ext uri="{FF2B5EF4-FFF2-40B4-BE49-F238E27FC236}">
                <a16:creationId xmlns:a16="http://schemas.microsoft.com/office/drawing/2014/main" id="{4DAD856A-D2B8-DC0A-90A7-83EA6ECE49A3}"/>
              </a:ext>
            </a:extLst>
          </p:cNvPr>
          <p:cNvSpPr>
            <a:spLocks noGrp="1"/>
          </p:cNvSpPr>
          <p:nvPr>
            <p:ph idx="1"/>
          </p:nvPr>
        </p:nvSpPr>
        <p:spPr/>
        <p:txBody>
          <a:bodyPr/>
          <a:lstStyle/>
          <a:p>
            <a:pPr marL="0" indent="0">
              <a:buNone/>
            </a:pPr>
            <a:r>
              <a:rPr lang="en-US" b="1" dirty="0"/>
              <a:t>Preparing for Virtual Meetings</a:t>
            </a:r>
          </a:p>
          <a:p>
            <a:r>
              <a:rPr lang="en-US" b="1" dirty="0">
                <a:solidFill>
                  <a:srgbClr val="C00000"/>
                </a:solidFill>
              </a:rPr>
              <a:t>Virtual meetings* </a:t>
            </a:r>
            <a:r>
              <a:rPr lang="en-US" dirty="0"/>
              <a:t>– real-time gatherings of dispersed participants who connect with communication technology</a:t>
            </a:r>
          </a:p>
          <a:p>
            <a:r>
              <a:rPr lang="en-US" dirty="0"/>
              <a:t>The meeting management techniques discussed for face-to-face meetings prevail, but additional skills and practices are important in virtual meetings.</a:t>
            </a:r>
          </a:p>
          <a:p>
            <a:pPr marL="695325">
              <a:spcBef>
                <a:spcPts val="0"/>
              </a:spcBef>
              <a:spcAft>
                <a:spcPts val="600"/>
              </a:spcAft>
              <a:buFont typeface="Arial" panose="020B0604020202020204" pitchFamily="34" charset="0"/>
              <a:buChar char="−"/>
            </a:pPr>
            <a:r>
              <a:rPr lang="en-US" dirty="0"/>
              <a:t>Select the most appropriate technology. </a:t>
            </a:r>
          </a:p>
          <a:p>
            <a:pPr marL="695325">
              <a:spcBef>
                <a:spcPts val="0"/>
              </a:spcBef>
              <a:spcAft>
                <a:spcPts val="600"/>
              </a:spcAft>
              <a:buFont typeface="Arial" panose="020B0604020202020204" pitchFamily="34" charset="0"/>
              <a:buChar char="−"/>
            </a:pPr>
            <a:r>
              <a:rPr lang="en-US" dirty="0"/>
              <a:t>Ensure that all participants are able to use the technology. </a:t>
            </a:r>
          </a:p>
          <a:p>
            <a:pPr marL="695325">
              <a:spcBef>
                <a:spcPts val="0"/>
              </a:spcBef>
              <a:spcAft>
                <a:spcPts val="600"/>
              </a:spcAft>
              <a:buFont typeface="Arial" panose="020B0604020202020204" pitchFamily="34" charset="0"/>
              <a:buChar char="−"/>
            </a:pPr>
            <a:r>
              <a:rPr lang="en-US" dirty="0"/>
              <a:t>Encourage participants to log in 15 minutes early. </a:t>
            </a:r>
          </a:p>
          <a:p>
            <a:pPr marL="695325">
              <a:spcBef>
                <a:spcPts val="0"/>
              </a:spcBef>
              <a:spcAft>
                <a:spcPts val="600"/>
              </a:spcAft>
              <a:buFont typeface="Arial" panose="020B0604020202020204" pitchFamily="34" charset="0"/>
              <a:buChar char="−"/>
            </a:pPr>
            <a:r>
              <a:rPr lang="en-US" dirty="0"/>
              <a:t>Be aware of different time zones.</a:t>
            </a:r>
          </a:p>
        </p:txBody>
      </p:sp>
    </p:spTree>
    <p:extLst>
      <p:ext uri="{BB962C8B-B14F-4D97-AF65-F5344CB8AC3E}">
        <p14:creationId xmlns:p14="http://schemas.microsoft.com/office/powerpoint/2010/main" val="33767799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52BD2-C00A-97A1-A9F5-2E3750C68D1C}"/>
              </a:ext>
            </a:extLst>
          </p:cNvPr>
          <p:cNvSpPr>
            <a:spLocks noGrp="1"/>
          </p:cNvSpPr>
          <p:nvPr>
            <p:ph type="title"/>
          </p:nvPr>
        </p:nvSpPr>
        <p:spPr/>
        <p:txBody>
          <a:bodyPr/>
          <a:lstStyle/>
          <a:p>
            <a:r>
              <a:rPr lang="en-US" dirty="0"/>
              <a:t>Making the Most of Face-to-Face and</a:t>
            </a:r>
            <a:br>
              <a:rPr lang="en-US" dirty="0"/>
            </a:br>
            <a:r>
              <a:rPr lang="en-US" dirty="0"/>
              <a:t>Virtual Meetings </a:t>
            </a:r>
            <a:r>
              <a:rPr lang="en-US" sz="3200" dirty="0"/>
              <a:t>(10 of 10)</a:t>
            </a:r>
            <a:endParaRPr lang="en-US" dirty="0"/>
          </a:p>
        </p:txBody>
      </p:sp>
      <p:sp>
        <p:nvSpPr>
          <p:cNvPr id="3" name="Content Placeholder 2">
            <a:extLst>
              <a:ext uri="{FF2B5EF4-FFF2-40B4-BE49-F238E27FC236}">
                <a16:creationId xmlns:a16="http://schemas.microsoft.com/office/drawing/2014/main" id="{C03B1F26-26E0-9036-C992-D5203A3254CB}"/>
              </a:ext>
            </a:extLst>
          </p:cNvPr>
          <p:cNvSpPr>
            <a:spLocks noGrp="1"/>
          </p:cNvSpPr>
          <p:nvPr>
            <p:ph idx="1"/>
          </p:nvPr>
        </p:nvSpPr>
        <p:spPr/>
        <p:txBody>
          <a:bodyPr/>
          <a:lstStyle/>
          <a:p>
            <a:pPr marL="695325">
              <a:spcBef>
                <a:spcPts val="0"/>
              </a:spcBef>
              <a:spcAft>
                <a:spcPts val="600"/>
              </a:spcAft>
              <a:buFont typeface="Arial" panose="020B0604020202020204" pitchFamily="34" charset="0"/>
              <a:buChar char="−"/>
            </a:pPr>
            <a:r>
              <a:rPr lang="en-US" dirty="0"/>
              <a:t>Rotate meeting times to be fair to all dispersed group members. </a:t>
            </a:r>
          </a:p>
          <a:p>
            <a:pPr marL="695325">
              <a:spcBef>
                <a:spcPts val="0"/>
              </a:spcBef>
              <a:spcAft>
                <a:spcPts val="600"/>
              </a:spcAft>
              <a:buFont typeface="Arial" panose="020B0604020202020204" pitchFamily="34" charset="0"/>
              <a:buChar char="−"/>
            </a:pPr>
            <a:r>
              <a:rPr lang="en-US" dirty="0"/>
              <a:t>Decide what language to use. </a:t>
            </a:r>
          </a:p>
          <a:p>
            <a:pPr marL="695325">
              <a:spcBef>
                <a:spcPts val="0"/>
              </a:spcBef>
              <a:spcAft>
                <a:spcPts val="600"/>
              </a:spcAft>
              <a:buFont typeface="Arial" panose="020B0604020202020204" pitchFamily="34" charset="0"/>
              <a:buChar char="−"/>
            </a:pPr>
            <a:r>
              <a:rPr lang="en-US" dirty="0"/>
              <a:t>Explain how questions may be asked and answered. </a:t>
            </a:r>
          </a:p>
          <a:p>
            <a:pPr marL="695325">
              <a:spcBef>
                <a:spcPts val="0"/>
              </a:spcBef>
              <a:spcAft>
                <a:spcPts val="600"/>
              </a:spcAft>
              <a:buFont typeface="Arial" panose="020B0604020202020204" pitchFamily="34" charset="0"/>
              <a:buChar char="−"/>
            </a:pPr>
            <a:r>
              <a:rPr lang="en-US" dirty="0"/>
              <a:t>Ensure it is clear who is speaking in audioconferences.</a:t>
            </a:r>
          </a:p>
          <a:p>
            <a:pPr marL="695325">
              <a:spcBef>
                <a:spcPts val="0"/>
              </a:spcBef>
              <a:spcAft>
                <a:spcPts val="600"/>
              </a:spcAft>
              <a:buFont typeface="Arial" panose="020B0604020202020204" pitchFamily="34" charset="0"/>
              <a:buChar char="−"/>
            </a:pPr>
            <a:r>
              <a:rPr lang="en-US" dirty="0"/>
              <a:t>Remind the group to silence all electronic alerts and alarms. </a:t>
            </a:r>
          </a:p>
          <a:p>
            <a:pPr marL="695325">
              <a:spcBef>
                <a:spcPts val="0"/>
              </a:spcBef>
              <a:spcAft>
                <a:spcPts val="600"/>
              </a:spcAft>
              <a:buFont typeface="Arial" panose="020B0604020202020204" pitchFamily="34" charset="0"/>
              <a:buChar char="−"/>
            </a:pPr>
            <a:r>
              <a:rPr lang="en-US" dirty="0"/>
              <a:t>Don’t multitask. </a:t>
            </a:r>
          </a:p>
          <a:p>
            <a:pPr marL="695325">
              <a:spcBef>
                <a:spcPts val="0"/>
              </a:spcBef>
              <a:spcAft>
                <a:spcPts val="600"/>
              </a:spcAft>
              <a:buFont typeface="Arial" panose="020B0604020202020204" pitchFamily="34" charset="0"/>
              <a:buChar char="−"/>
            </a:pPr>
            <a:r>
              <a:rPr lang="en-US" dirty="0"/>
              <a:t>Anticipate the limitations of virtual technology. </a:t>
            </a:r>
          </a:p>
          <a:p>
            <a:pPr marL="695325">
              <a:spcBef>
                <a:spcPts val="0"/>
              </a:spcBef>
              <a:spcAft>
                <a:spcPts val="600"/>
              </a:spcAft>
              <a:buFont typeface="Arial" panose="020B0604020202020204" pitchFamily="34" charset="0"/>
              <a:buChar char="−"/>
            </a:pPr>
            <a:r>
              <a:rPr lang="en-US" dirty="0"/>
              <a:t>Manage turn-taking. </a:t>
            </a:r>
          </a:p>
          <a:p>
            <a:pPr marL="695325">
              <a:spcBef>
                <a:spcPts val="0"/>
              </a:spcBef>
              <a:spcAft>
                <a:spcPts val="600"/>
              </a:spcAft>
              <a:buFont typeface="Arial" panose="020B0604020202020204" pitchFamily="34" charset="0"/>
              <a:buChar char="−"/>
            </a:pPr>
            <a:r>
              <a:rPr lang="en-US" dirty="0"/>
              <a:t>Humanize virtual meetings. </a:t>
            </a:r>
          </a:p>
          <a:p>
            <a:pPr marL="695325">
              <a:spcBef>
                <a:spcPts val="0"/>
              </a:spcBef>
              <a:spcAft>
                <a:spcPts val="600"/>
              </a:spcAft>
              <a:buFont typeface="Arial" panose="020B0604020202020204" pitchFamily="34" charset="0"/>
              <a:buChar char="−"/>
            </a:pPr>
            <a:endParaRPr lang="en-US" dirty="0"/>
          </a:p>
        </p:txBody>
      </p:sp>
    </p:spTree>
    <p:extLst>
      <p:ext uri="{BB962C8B-B14F-4D97-AF65-F5344CB8AC3E}">
        <p14:creationId xmlns:p14="http://schemas.microsoft.com/office/powerpoint/2010/main" val="3699918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C22F3-C7F6-0659-8277-4B908C1B3E9E}"/>
              </a:ext>
            </a:extLst>
          </p:cNvPr>
          <p:cNvSpPr>
            <a:spLocks noGrp="1"/>
          </p:cNvSpPr>
          <p:nvPr>
            <p:ph type="ctrTitle"/>
          </p:nvPr>
        </p:nvSpPr>
        <p:spPr/>
        <p:txBody>
          <a:bodyPr/>
          <a:lstStyle/>
          <a:p>
            <a:r>
              <a:rPr lang="en-US" dirty="0"/>
              <a:t>Learning Objective 2.3</a:t>
            </a:r>
          </a:p>
        </p:txBody>
      </p:sp>
      <p:sp>
        <p:nvSpPr>
          <p:cNvPr id="3" name="Subtitle 2">
            <a:extLst>
              <a:ext uri="{FF2B5EF4-FFF2-40B4-BE49-F238E27FC236}">
                <a16:creationId xmlns:a16="http://schemas.microsoft.com/office/drawing/2014/main" id="{8BDE46A0-5489-45E8-9D0E-10FDFDDF819B}"/>
              </a:ext>
            </a:extLst>
          </p:cNvPr>
          <p:cNvSpPr>
            <a:spLocks noGrp="1"/>
          </p:cNvSpPr>
          <p:nvPr>
            <p:ph type="subTitle" idx="1"/>
          </p:nvPr>
        </p:nvSpPr>
        <p:spPr/>
        <p:txBody>
          <a:bodyPr/>
          <a:lstStyle/>
          <a:p>
            <a:pPr marL="355600" indent="-355600"/>
            <a:r>
              <a:rPr lang="en-US" sz="3200" dirty="0"/>
              <a:t>Name active listening skills.</a:t>
            </a:r>
          </a:p>
        </p:txBody>
      </p:sp>
    </p:spTree>
    <p:extLst>
      <p:ext uri="{BB962C8B-B14F-4D97-AF65-F5344CB8AC3E}">
        <p14:creationId xmlns:p14="http://schemas.microsoft.com/office/powerpoint/2010/main" val="15305444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5E77E3-40E2-9EF1-C6D3-D2CC7C977B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8CB6DA-EB78-429A-B27E-5D15A2A6BC49}"/>
              </a:ext>
            </a:extLst>
          </p:cNvPr>
          <p:cNvSpPr>
            <a:spLocks noGrp="1"/>
          </p:cNvSpPr>
          <p:nvPr>
            <p:ph type="title"/>
          </p:nvPr>
        </p:nvSpPr>
        <p:spPr/>
        <p:txBody>
          <a:bodyPr/>
          <a:lstStyle/>
          <a:p>
            <a:r>
              <a:rPr lang="en-US" dirty="0"/>
              <a:t>Practicing Active Listening</a:t>
            </a:r>
            <a:br>
              <a:rPr lang="en-US" dirty="0"/>
            </a:br>
            <a:r>
              <a:rPr lang="en-US" sz="3200" dirty="0"/>
              <a:t>(1 of 5)</a:t>
            </a:r>
          </a:p>
        </p:txBody>
      </p:sp>
      <p:sp>
        <p:nvSpPr>
          <p:cNvPr id="3" name="Content Placeholder 2">
            <a:extLst>
              <a:ext uri="{FF2B5EF4-FFF2-40B4-BE49-F238E27FC236}">
                <a16:creationId xmlns:a16="http://schemas.microsoft.com/office/drawing/2014/main" id="{DB1617BF-7D07-8DAC-9834-2783AC6E765C}"/>
              </a:ext>
            </a:extLst>
          </p:cNvPr>
          <p:cNvSpPr>
            <a:spLocks noGrp="1"/>
          </p:cNvSpPr>
          <p:nvPr>
            <p:ph idx="1"/>
          </p:nvPr>
        </p:nvSpPr>
        <p:spPr/>
        <p:txBody>
          <a:bodyPr/>
          <a:lstStyle/>
          <a:p>
            <a:r>
              <a:rPr lang="en-US" sz="2800" dirty="0"/>
              <a:t>Listening is an important leadership skill.</a:t>
            </a:r>
          </a:p>
          <a:p>
            <a:r>
              <a:rPr lang="en-US" sz="2800" b="0" kern="1200" dirty="0">
                <a:solidFill>
                  <a:schemeClr val="tx1"/>
                </a:solidFill>
                <a:effectLst/>
                <a:latin typeface="Arial" panose="020B0604020202020204" pitchFamily="34" charset="0"/>
                <a:ea typeface="+mn-ea"/>
                <a:cs typeface="Arial" panose="020B0604020202020204" pitchFamily="34" charset="0"/>
              </a:rPr>
              <a:t>Good listeners make good managers.</a:t>
            </a:r>
          </a:p>
          <a:p>
            <a:r>
              <a:rPr lang="en-US" sz="2800" b="1" dirty="0">
                <a:solidFill>
                  <a:srgbClr val="C00000"/>
                </a:solidFill>
              </a:rPr>
              <a:t>Empathic listening*</a:t>
            </a:r>
            <a:r>
              <a:rPr lang="en-US" sz="2800" dirty="0"/>
              <a:t>: sincerely striving to understand others’ viewpoints</a:t>
            </a:r>
          </a:p>
          <a:p>
            <a:r>
              <a:rPr lang="en-US" sz="2800" b="1" dirty="0">
                <a:solidFill>
                  <a:srgbClr val="C00000"/>
                </a:solidFill>
              </a:rPr>
              <a:t>Mindful*</a:t>
            </a:r>
            <a:r>
              <a:rPr lang="en-US" sz="2800" dirty="0"/>
              <a:t>: fully present</a:t>
            </a:r>
          </a:p>
        </p:txBody>
      </p:sp>
    </p:spTree>
    <p:extLst>
      <p:ext uri="{BB962C8B-B14F-4D97-AF65-F5344CB8AC3E}">
        <p14:creationId xmlns:p14="http://schemas.microsoft.com/office/powerpoint/2010/main" val="30285641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8715D8-6C22-B18B-B9D7-6885D02648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9CFF67-C921-8B3D-18D3-4FA840DBD5F9}"/>
              </a:ext>
            </a:extLst>
          </p:cNvPr>
          <p:cNvSpPr>
            <a:spLocks noGrp="1"/>
          </p:cNvSpPr>
          <p:nvPr>
            <p:ph type="title"/>
          </p:nvPr>
        </p:nvSpPr>
        <p:spPr/>
        <p:txBody>
          <a:bodyPr/>
          <a:lstStyle/>
          <a:p>
            <a:r>
              <a:rPr lang="en-US" dirty="0"/>
              <a:t>Practicing Active Listening</a:t>
            </a:r>
            <a:br>
              <a:rPr lang="en-US" dirty="0"/>
            </a:br>
            <a:r>
              <a:rPr lang="en-US" sz="3200" dirty="0"/>
              <a:t>(2 of 5)</a:t>
            </a:r>
            <a:endParaRPr lang="en-US" dirty="0"/>
          </a:p>
        </p:txBody>
      </p:sp>
      <p:sp>
        <p:nvSpPr>
          <p:cNvPr id="3" name="Content Placeholder 2">
            <a:extLst>
              <a:ext uri="{FF2B5EF4-FFF2-40B4-BE49-F238E27FC236}">
                <a16:creationId xmlns:a16="http://schemas.microsoft.com/office/drawing/2014/main" id="{E34BC8E2-3804-61F1-BCE1-66C2A5787B56}"/>
              </a:ext>
            </a:extLst>
          </p:cNvPr>
          <p:cNvSpPr>
            <a:spLocks noGrp="1"/>
          </p:cNvSpPr>
          <p:nvPr>
            <p:ph idx="1"/>
          </p:nvPr>
        </p:nvSpPr>
        <p:spPr/>
        <p:txBody>
          <a:bodyPr/>
          <a:lstStyle/>
          <a:p>
            <a:pPr marL="0" indent="0">
              <a:buNone/>
            </a:pPr>
            <a:r>
              <a:rPr lang="en-US" b="1" dirty="0"/>
              <a:t>Understanding Workplace Listening</a:t>
            </a:r>
          </a:p>
          <a:p>
            <a:r>
              <a:rPr lang="en-US" b="1" dirty="0"/>
              <a:t>Listening to Supervisors</a:t>
            </a:r>
          </a:p>
          <a:p>
            <a:pPr marL="695325">
              <a:spcBef>
                <a:spcPts val="600"/>
              </a:spcBef>
              <a:spcAft>
                <a:spcPts val="600"/>
              </a:spcAft>
              <a:buFont typeface="Arial" panose="020B0604020202020204" pitchFamily="34" charset="0"/>
              <a:buChar char="−"/>
            </a:pPr>
            <a:r>
              <a:rPr lang="en-US" dirty="0"/>
              <a:t>Don’t multitask or be distracted. Show interest, take notes, and ask questions. Avoid criticizing or arguing.</a:t>
            </a:r>
          </a:p>
          <a:p>
            <a:r>
              <a:rPr lang="en-US" b="1" dirty="0"/>
              <a:t>Listening to Colleagues and Teammates</a:t>
            </a:r>
          </a:p>
          <a:p>
            <a:pPr marL="695325">
              <a:spcBef>
                <a:spcPts val="600"/>
              </a:spcBef>
              <a:spcAft>
                <a:spcPts val="600"/>
              </a:spcAft>
              <a:buFont typeface="Arial" panose="020B0604020202020204" pitchFamily="34" charset="0"/>
              <a:buChar char="−"/>
            </a:pPr>
            <a:r>
              <a:rPr lang="en-US" b="1" dirty="0">
                <a:solidFill>
                  <a:srgbClr val="C00000"/>
                </a:solidFill>
              </a:rPr>
              <a:t>Critical listening* </a:t>
            </a:r>
            <a:r>
              <a:rPr lang="en-US" dirty="0"/>
              <a:t>– listen to decide whether speaker’s message is fact, fiction, or opinion</a:t>
            </a:r>
          </a:p>
          <a:p>
            <a:pPr marL="695325">
              <a:spcBef>
                <a:spcPts val="600"/>
              </a:spcBef>
              <a:spcAft>
                <a:spcPts val="600"/>
              </a:spcAft>
              <a:buFont typeface="Arial" panose="020B0604020202020204" pitchFamily="34" charset="0"/>
              <a:buChar char="−"/>
            </a:pPr>
            <a:r>
              <a:rPr lang="en-US" b="1" dirty="0">
                <a:solidFill>
                  <a:srgbClr val="C00000"/>
                </a:solidFill>
              </a:rPr>
              <a:t>Discriminative listening* </a:t>
            </a:r>
            <a:r>
              <a:rPr lang="en-US" dirty="0"/>
              <a:t>– identify main ideas, understand a logical argument, and recognize the purpose of the message</a:t>
            </a:r>
          </a:p>
        </p:txBody>
      </p:sp>
    </p:spTree>
    <p:extLst>
      <p:ext uri="{BB962C8B-B14F-4D97-AF65-F5344CB8AC3E}">
        <p14:creationId xmlns:p14="http://schemas.microsoft.com/office/powerpoint/2010/main" val="3592320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ACD32-D7E0-593D-C4B5-00784E6DC016}"/>
              </a:ext>
            </a:extLst>
          </p:cNvPr>
          <p:cNvSpPr>
            <a:spLocks noGrp="1"/>
          </p:cNvSpPr>
          <p:nvPr>
            <p:ph type="ctrTitle"/>
          </p:nvPr>
        </p:nvSpPr>
        <p:spPr/>
        <p:txBody>
          <a:bodyPr/>
          <a:lstStyle/>
          <a:p>
            <a:r>
              <a:rPr lang="en-US" dirty="0"/>
              <a:t>Learning Objective 2.1</a:t>
            </a:r>
          </a:p>
        </p:txBody>
      </p:sp>
      <p:sp>
        <p:nvSpPr>
          <p:cNvPr id="3" name="Subtitle 2">
            <a:extLst>
              <a:ext uri="{FF2B5EF4-FFF2-40B4-BE49-F238E27FC236}">
                <a16:creationId xmlns:a16="http://schemas.microsoft.com/office/drawing/2014/main" id="{CB95EE90-284C-C954-0624-0A244287F79D}"/>
              </a:ext>
            </a:extLst>
          </p:cNvPr>
          <p:cNvSpPr>
            <a:spLocks noGrp="1"/>
          </p:cNvSpPr>
          <p:nvPr>
            <p:ph type="subTitle" idx="1"/>
          </p:nvPr>
        </p:nvSpPr>
        <p:spPr/>
        <p:txBody>
          <a:bodyPr/>
          <a:lstStyle/>
          <a:p>
            <a:r>
              <a:rPr lang="en-US" sz="3200" dirty="0"/>
              <a:t>Explain how you can contribute to successful team performance in the digital-age workplace.</a:t>
            </a:r>
          </a:p>
        </p:txBody>
      </p:sp>
    </p:spTree>
    <p:extLst>
      <p:ext uri="{BB962C8B-B14F-4D97-AF65-F5344CB8AC3E}">
        <p14:creationId xmlns:p14="http://schemas.microsoft.com/office/powerpoint/2010/main" val="32262410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887F7-8CA1-BAAF-A4B5-861AC32417BE}"/>
              </a:ext>
            </a:extLst>
          </p:cNvPr>
          <p:cNvSpPr>
            <a:spLocks noGrp="1"/>
          </p:cNvSpPr>
          <p:nvPr>
            <p:ph type="title"/>
          </p:nvPr>
        </p:nvSpPr>
        <p:spPr/>
        <p:txBody>
          <a:bodyPr/>
          <a:lstStyle/>
          <a:p>
            <a:r>
              <a:rPr lang="en-US" dirty="0"/>
              <a:t>Practicing Active Listening</a:t>
            </a:r>
            <a:br>
              <a:rPr lang="en-US" dirty="0"/>
            </a:br>
            <a:r>
              <a:rPr lang="en-US" sz="3200" dirty="0"/>
              <a:t>(3 of 5)</a:t>
            </a:r>
            <a:endParaRPr lang="en-US" dirty="0"/>
          </a:p>
        </p:txBody>
      </p:sp>
      <p:sp>
        <p:nvSpPr>
          <p:cNvPr id="3" name="Content Placeholder 2">
            <a:extLst>
              <a:ext uri="{FF2B5EF4-FFF2-40B4-BE49-F238E27FC236}">
                <a16:creationId xmlns:a16="http://schemas.microsoft.com/office/drawing/2014/main" id="{70D33F15-203C-0DDC-0BBB-DC51160D29B5}"/>
              </a:ext>
            </a:extLst>
          </p:cNvPr>
          <p:cNvSpPr>
            <a:spLocks noGrp="1"/>
          </p:cNvSpPr>
          <p:nvPr>
            <p:ph idx="1"/>
          </p:nvPr>
        </p:nvSpPr>
        <p:spPr/>
        <p:txBody>
          <a:bodyPr/>
          <a:lstStyle/>
          <a:p>
            <a:r>
              <a:rPr lang="en-US" b="1" dirty="0"/>
              <a:t>Listening to Customers</a:t>
            </a:r>
          </a:p>
          <a:p>
            <a:pPr marL="695325">
              <a:spcBef>
                <a:spcPts val="600"/>
              </a:spcBef>
              <a:spcAft>
                <a:spcPts val="600"/>
              </a:spcAft>
              <a:buFont typeface="Arial" panose="020B0604020202020204" pitchFamily="34" charset="0"/>
              <a:buChar char="−"/>
            </a:pPr>
            <a:r>
              <a:rPr lang="en-US" dirty="0"/>
              <a:t>Listening to customers results in increased sales and profitability and improved customer acquisition and retention.</a:t>
            </a:r>
          </a:p>
          <a:p>
            <a:pPr marL="695325">
              <a:spcBef>
                <a:spcPts val="600"/>
              </a:spcBef>
              <a:spcAft>
                <a:spcPts val="600"/>
              </a:spcAft>
              <a:buFont typeface="Arial" panose="020B0604020202020204" pitchFamily="34" charset="0"/>
              <a:buChar char="−"/>
            </a:pPr>
            <a:r>
              <a:rPr lang="en-US" dirty="0"/>
              <a:t>Consumers feel better about companies that value their opinions, and smart companies hire employees who care about customers.</a:t>
            </a:r>
          </a:p>
        </p:txBody>
      </p:sp>
    </p:spTree>
    <p:extLst>
      <p:ext uri="{BB962C8B-B14F-4D97-AF65-F5344CB8AC3E}">
        <p14:creationId xmlns:p14="http://schemas.microsoft.com/office/powerpoint/2010/main" val="39411362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D41F6-F4DA-3968-F68E-58546DF331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584BC0-22EF-8F62-2404-0BBCB34DE3F8}"/>
              </a:ext>
            </a:extLst>
          </p:cNvPr>
          <p:cNvSpPr>
            <a:spLocks noGrp="1"/>
          </p:cNvSpPr>
          <p:nvPr>
            <p:ph type="title"/>
          </p:nvPr>
        </p:nvSpPr>
        <p:spPr/>
        <p:txBody>
          <a:bodyPr/>
          <a:lstStyle/>
          <a:p>
            <a:r>
              <a:rPr lang="en-US" sz="3600" dirty="0"/>
              <a:t>Figure 2.9  Listening to Customers: Comparing Trained and Untrained Listeners </a:t>
            </a:r>
            <a:r>
              <a:rPr lang="en-US" sz="3200" dirty="0"/>
              <a:t>(1 of 2)</a:t>
            </a:r>
          </a:p>
        </p:txBody>
      </p:sp>
      <p:graphicFrame>
        <p:nvGraphicFramePr>
          <p:cNvPr id="4" name="Content Placeholder 3">
            <a:extLst>
              <a:ext uri="{FF2B5EF4-FFF2-40B4-BE49-F238E27FC236}">
                <a16:creationId xmlns:a16="http://schemas.microsoft.com/office/drawing/2014/main" id="{AB43631B-6FCD-4DEC-6BCF-79C2F861DBBC}"/>
              </a:ext>
            </a:extLst>
          </p:cNvPr>
          <p:cNvGraphicFramePr>
            <a:graphicFrameLocks noGrp="1"/>
          </p:cNvGraphicFramePr>
          <p:nvPr>
            <p:ph idx="1"/>
            <p:extLst>
              <p:ext uri="{D42A27DB-BD31-4B8C-83A1-F6EECF244321}">
                <p14:modId xmlns:p14="http://schemas.microsoft.com/office/powerpoint/2010/main" val="3916364502"/>
              </p:ext>
            </p:extLst>
          </p:nvPr>
        </p:nvGraphicFramePr>
        <p:xfrm>
          <a:off x="476250" y="1825625"/>
          <a:ext cx="11242674" cy="3810000"/>
        </p:xfrm>
        <a:graphic>
          <a:graphicData uri="http://schemas.openxmlformats.org/drawingml/2006/table">
            <a:tbl>
              <a:tblPr firstRow="1" bandRow="1">
                <a:tableStyleId>{5C22544A-7EE6-4342-B048-85BDC9FD1C3A}</a:tableStyleId>
              </a:tblPr>
              <a:tblGrid>
                <a:gridCol w="5621337">
                  <a:extLst>
                    <a:ext uri="{9D8B030D-6E8A-4147-A177-3AD203B41FA5}">
                      <a16:colId xmlns:a16="http://schemas.microsoft.com/office/drawing/2014/main" val="847214117"/>
                    </a:ext>
                  </a:extLst>
                </a:gridCol>
                <a:gridCol w="5621337">
                  <a:extLst>
                    <a:ext uri="{9D8B030D-6E8A-4147-A177-3AD203B41FA5}">
                      <a16:colId xmlns:a16="http://schemas.microsoft.com/office/drawing/2014/main" val="2753932525"/>
                    </a:ext>
                  </a:extLst>
                </a:gridCol>
              </a:tblGrid>
              <a:tr h="370840">
                <a:tc>
                  <a:txBody>
                    <a:bodyPr/>
                    <a:lstStyle/>
                    <a:p>
                      <a:r>
                        <a:rPr lang="en-US" sz="2200" dirty="0">
                          <a:latin typeface="Arial" panose="020B0604020202020204" pitchFamily="34" charset="0"/>
                          <a:cs typeface="Arial" panose="020B0604020202020204" pitchFamily="34" charset="0"/>
                        </a:rPr>
                        <a:t>Untrained Listeners</a:t>
                      </a:r>
                    </a:p>
                  </a:txBody>
                  <a:tcPr/>
                </a:tc>
                <a:tc>
                  <a:txBody>
                    <a:bodyPr/>
                    <a:lstStyle/>
                    <a:p>
                      <a:r>
                        <a:rPr lang="en-US" sz="2200" dirty="0">
                          <a:latin typeface="Arial" panose="020B0604020202020204" pitchFamily="34" charset="0"/>
                          <a:cs typeface="Arial" panose="020B0604020202020204" pitchFamily="34" charset="0"/>
                        </a:rPr>
                        <a:t>Trained Listeners</a:t>
                      </a:r>
                    </a:p>
                  </a:txBody>
                  <a:tcPr/>
                </a:tc>
                <a:extLst>
                  <a:ext uri="{0D108BD9-81ED-4DB2-BD59-A6C34878D82A}">
                    <a16:rowId xmlns:a16="http://schemas.microsoft.com/office/drawing/2014/main" val="640009848"/>
                  </a:ext>
                </a:extLst>
              </a:tr>
              <a:tr h="370840">
                <a:tc>
                  <a:txBody>
                    <a:bodyPr/>
                    <a:lstStyle/>
                    <a:p>
                      <a:r>
                        <a:rPr lang="en-US" sz="2200" b="0" dirty="0">
                          <a:latin typeface="Arial" panose="020B0604020202020204" pitchFamily="34" charset="0"/>
                          <a:cs typeface="Arial" panose="020B0604020202020204" pitchFamily="34" charset="0"/>
                        </a:rPr>
                        <a:t>Tune out some of what the customer is saying because they know the answer</a:t>
                      </a:r>
                    </a:p>
                  </a:txBody>
                  <a:tcPr/>
                </a:tc>
                <a:tc>
                  <a:txBody>
                    <a:bodyPr/>
                    <a:lstStyle/>
                    <a:p>
                      <a:r>
                        <a:rPr lang="en-US" sz="2200" b="0" dirty="0">
                          <a:latin typeface="Arial" panose="020B0604020202020204" pitchFamily="34" charset="0"/>
                          <a:cs typeface="Arial" panose="020B0604020202020204" pitchFamily="34" charset="0"/>
                        </a:rPr>
                        <a:t>Defer judgment; listen for the customer’s feelings and assess the situation</a:t>
                      </a:r>
                    </a:p>
                  </a:txBody>
                  <a:tcPr/>
                </a:tc>
                <a:extLst>
                  <a:ext uri="{0D108BD9-81ED-4DB2-BD59-A6C34878D82A}">
                    <a16:rowId xmlns:a16="http://schemas.microsoft.com/office/drawing/2014/main" val="4241240892"/>
                  </a:ext>
                </a:extLst>
              </a:tr>
              <a:tr h="569744">
                <a:tc>
                  <a:txBody>
                    <a:bodyPr/>
                    <a:lstStyle/>
                    <a:p>
                      <a:r>
                        <a:rPr lang="en-US" sz="2200" b="0" dirty="0">
                          <a:latin typeface="Arial" panose="020B0604020202020204" pitchFamily="34" charset="0"/>
                          <a:cs typeface="Arial" panose="020B0604020202020204" pitchFamily="34" charset="0"/>
                        </a:rPr>
                        <a:t>Focus on style; mentally dismiss grammar, voice tone, and speech mannerisms</a:t>
                      </a:r>
                    </a:p>
                  </a:txBody>
                  <a:tcPr/>
                </a:tc>
                <a:tc>
                  <a:txBody>
                    <a:bodyPr/>
                    <a:lstStyle/>
                    <a:p>
                      <a:r>
                        <a:rPr lang="en-US" sz="2200" b="0" dirty="0">
                          <a:latin typeface="Arial" panose="020B0604020202020204" pitchFamily="34" charset="0"/>
                          <a:cs typeface="Arial" panose="020B0604020202020204" pitchFamily="34" charset="0"/>
                        </a:rPr>
                        <a:t>Pay most attention to content, not to appearances, form, or other surface issues</a:t>
                      </a:r>
                    </a:p>
                  </a:txBody>
                  <a:tcPr/>
                </a:tc>
                <a:extLst>
                  <a:ext uri="{0D108BD9-81ED-4DB2-BD59-A6C34878D82A}">
                    <a16:rowId xmlns:a16="http://schemas.microsoft.com/office/drawing/2014/main" val="2569988877"/>
                  </a:ext>
                </a:extLst>
              </a:tr>
              <a:tr h="370840">
                <a:tc>
                  <a:txBody>
                    <a:bodyPr/>
                    <a:lstStyle/>
                    <a:p>
                      <a:r>
                        <a:rPr lang="en-US" sz="2200" b="0" dirty="0">
                          <a:latin typeface="Arial" panose="020B0604020202020204" pitchFamily="34" charset="0"/>
                          <a:cs typeface="Arial" panose="020B0604020202020204" pitchFamily="34" charset="0"/>
                        </a:rPr>
                        <a:t>Tend to listen mainly for facts and specific bits of information</a:t>
                      </a:r>
                    </a:p>
                  </a:txBody>
                  <a:tcPr/>
                </a:tc>
                <a:tc>
                  <a:txBody>
                    <a:bodyPr/>
                    <a:lstStyle/>
                    <a:p>
                      <a:r>
                        <a:rPr lang="en-US" sz="2200" b="0" dirty="0">
                          <a:latin typeface="Arial" panose="020B0604020202020204" pitchFamily="34" charset="0"/>
                          <a:cs typeface="Arial" panose="020B0604020202020204" pitchFamily="34" charset="0"/>
                        </a:rPr>
                        <a:t>Listen completely, trying to really understand every nuance</a:t>
                      </a:r>
                    </a:p>
                  </a:txBody>
                  <a:tcPr/>
                </a:tc>
                <a:extLst>
                  <a:ext uri="{0D108BD9-81ED-4DB2-BD59-A6C34878D82A}">
                    <a16:rowId xmlns:a16="http://schemas.microsoft.com/office/drawing/2014/main" val="2630022292"/>
                  </a:ext>
                </a:extLst>
              </a:tr>
              <a:tr h="370840">
                <a:tc>
                  <a:txBody>
                    <a:bodyPr/>
                    <a:lstStyle/>
                    <a:p>
                      <a:r>
                        <a:rPr lang="en-US" sz="2200" b="0" dirty="0">
                          <a:latin typeface="Arial" panose="020B0604020202020204" pitchFamily="34" charset="0"/>
                          <a:cs typeface="Arial" panose="020B0604020202020204" pitchFamily="34" charset="0"/>
                        </a:rPr>
                        <a:t>Attempt to take in everything being said, including exaggerations and errors (”fogging”), only to refute each comment</a:t>
                      </a:r>
                    </a:p>
                  </a:txBody>
                  <a:tcPr/>
                </a:tc>
                <a:tc>
                  <a:txBody>
                    <a:bodyPr/>
                    <a:lstStyle/>
                    <a:p>
                      <a:r>
                        <a:rPr lang="en-US" sz="2200" b="0" dirty="0">
                          <a:latin typeface="Arial" panose="020B0604020202020204" pitchFamily="34" charset="0"/>
                          <a:cs typeface="Arial" panose="020B0604020202020204" pitchFamily="34" charset="0"/>
                        </a:rPr>
                        <a:t>Listen primarily for the main idea and avoid replying to everything, especially sidetracking issues</a:t>
                      </a:r>
                    </a:p>
                  </a:txBody>
                  <a:tcPr/>
                </a:tc>
                <a:extLst>
                  <a:ext uri="{0D108BD9-81ED-4DB2-BD59-A6C34878D82A}">
                    <a16:rowId xmlns:a16="http://schemas.microsoft.com/office/drawing/2014/main" val="3804932556"/>
                  </a:ext>
                </a:extLst>
              </a:tr>
            </a:tbl>
          </a:graphicData>
        </a:graphic>
      </p:graphicFrame>
    </p:spTree>
    <p:extLst>
      <p:ext uri="{BB962C8B-B14F-4D97-AF65-F5344CB8AC3E}">
        <p14:creationId xmlns:p14="http://schemas.microsoft.com/office/powerpoint/2010/main" val="22530061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896110-B0ED-EC23-1B83-83EEB5E7C5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F9125D-9083-AF86-4AB7-38F83D21BAF8}"/>
              </a:ext>
            </a:extLst>
          </p:cNvPr>
          <p:cNvSpPr>
            <a:spLocks noGrp="1"/>
          </p:cNvSpPr>
          <p:nvPr>
            <p:ph type="title"/>
          </p:nvPr>
        </p:nvSpPr>
        <p:spPr/>
        <p:txBody>
          <a:bodyPr/>
          <a:lstStyle/>
          <a:p>
            <a:r>
              <a:rPr lang="en-US" sz="3600" dirty="0"/>
              <a:t>Figure 2.9  Listening to Customers: Comparing Trained and Untrained Listeners </a:t>
            </a:r>
            <a:r>
              <a:rPr lang="en-US" sz="3200" dirty="0"/>
              <a:t>(2 of 2)</a:t>
            </a:r>
          </a:p>
        </p:txBody>
      </p:sp>
      <p:graphicFrame>
        <p:nvGraphicFramePr>
          <p:cNvPr id="4" name="Content Placeholder 3">
            <a:extLst>
              <a:ext uri="{FF2B5EF4-FFF2-40B4-BE49-F238E27FC236}">
                <a16:creationId xmlns:a16="http://schemas.microsoft.com/office/drawing/2014/main" id="{9B96EEF6-3AFF-A0DA-353B-48CEA34EEB4D}"/>
              </a:ext>
            </a:extLst>
          </p:cNvPr>
          <p:cNvGraphicFramePr>
            <a:graphicFrameLocks noGrp="1"/>
          </p:cNvGraphicFramePr>
          <p:nvPr>
            <p:ph idx="1"/>
            <p:extLst>
              <p:ext uri="{D42A27DB-BD31-4B8C-83A1-F6EECF244321}">
                <p14:modId xmlns:p14="http://schemas.microsoft.com/office/powerpoint/2010/main" val="811057950"/>
              </p:ext>
            </p:extLst>
          </p:nvPr>
        </p:nvGraphicFramePr>
        <p:xfrm>
          <a:off x="476250" y="1825625"/>
          <a:ext cx="11242674" cy="3474720"/>
        </p:xfrm>
        <a:graphic>
          <a:graphicData uri="http://schemas.openxmlformats.org/drawingml/2006/table">
            <a:tbl>
              <a:tblPr firstRow="1" bandRow="1">
                <a:tableStyleId>{5C22544A-7EE6-4342-B048-85BDC9FD1C3A}</a:tableStyleId>
              </a:tblPr>
              <a:tblGrid>
                <a:gridCol w="5621337">
                  <a:extLst>
                    <a:ext uri="{9D8B030D-6E8A-4147-A177-3AD203B41FA5}">
                      <a16:colId xmlns:a16="http://schemas.microsoft.com/office/drawing/2014/main" val="847214117"/>
                    </a:ext>
                  </a:extLst>
                </a:gridCol>
                <a:gridCol w="5621337">
                  <a:extLst>
                    <a:ext uri="{9D8B030D-6E8A-4147-A177-3AD203B41FA5}">
                      <a16:colId xmlns:a16="http://schemas.microsoft.com/office/drawing/2014/main" val="2753932525"/>
                    </a:ext>
                  </a:extLst>
                </a:gridCol>
              </a:tblGrid>
              <a:tr h="370840">
                <a:tc>
                  <a:txBody>
                    <a:bodyPr/>
                    <a:lstStyle/>
                    <a:p>
                      <a:r>
                        <a:rPr lang="en-US" sz="2200" dirty="0">
                          <a:latin typeface="Arial" panose="020B0604020202020204" pitchFamily="34" charset="0"/>
                          <a:cs typeface="Arial" panose="020B0604020202020204" pitchFamily="34" charset="0"/>
                        </a:rPr>
                        <a:t>Untrained Listeners</a:t>
                      </a:r>
                    </a:p>
                  </a:txBody>
                  <a:tcPr/>
                </a:tc>
                <a:tc>
                  <a:txBody>
                    <a:bodyPr/>
                    <a:lstStyle/>
                    <a:p>
                      <a:r>
                        <a:rPr lang="en-US" sz="2200" dirty="0">
                          <a:latin typeface="Arial" panose="020B0604020202020204" pitchFamily="34" charset="0"/>
                          <a:cs typeface="Arial" panose="020B0604020202020204" pitchFamily="34" charset="0"/>
                        </a:rPr>
                        <a:t>Trained Listeners</a:t>
                      </a:r>
                    </a:p>
                  </a:txBody>
                  <a:tcPr/>
                </a:tc>
                <a:extLst>
                  <a:ext uri="{0D108BD9-81ED-4DB2-BD59-A6C34878D82A}">
                    <a16:rowId xmlns:a16="http://schemas.microsoft.com/office/drawing/2014/main" val="640009848"/>
                  </a:ext>
                </a:extLst>
              </a:tr>
              <a:tr h="370840">
                <a:tc>
                  <a:txBody>
                    <a:bodyPr/>
                    <a:lstStyle/>
                    <a:p>
                      <a:r>
                        <a:rPr lang="en-US" sz="2200" dirty="0">
                          <a:latin typeface="Arial" panose="020B0604020202020204" pitchFamily="34" charset="0"/>
                          <a:cs typeface="Arial" panose="020B0604020202020204" pitchFamily="34" charset="0"/>
                        </a:rPr>
                        <a:t>Divide their attention among two or more tasks because listening is automatic</a:t>
                      </a:r>
                    </a:p>
                  </a:txBody>
                  <a:tcPr/>
                </a:tc>
                <a:tc>
                  <a:txBody>
                    <a:bodyPr/>
                    <a:lstStyle/>
                    <a:p>
                      <a:r>
                        <a:rPr lang="en-US" sz="2200" dirty="0">
                          <a:latin typeface="Arial" panose="020B0604020202020204" pitchFamily="34" charset="0"/>
                          <a:cs typeface="Arial" panose="020B0604020202020204" pitchFamily="34" charset="0"/>
                        </a:rPr>
                        <a:t>Do one thing at a time, realizing that listening is a full-time job</a:t>
                      </a:r>
                    </a:p>
                  </a:txBody>
                  <a:tcPr/>
                </a:tc>
                <a:extLst>
                  <a:ext uri="{0D108BD9-81ED-4DB2-BD59-A6C34878D82A}">
                    <a16:rowId xmlns:a16="http://schemas.microsoft.com/office/drawing/2014/main" val="880857524"/>
                  </a:ext>
                </a:extLst>
              </a:tr>
              <a:tr h="370840">
                <a:tc>
                  <a:txBody>
                    <a:bodyPr/>
                    <a:lstStyle/>
                    <a:p>
                      <a:r>
                        <a:rPr lang="en-US" sz="2200" dirty="0">
                          <a:latin typeface="Arial" panose="020B0604020202020204" pitchFamily="34" charset="0"/>
                          <a:cs typeface="Arial" panose="020B0604020202020204" pitchFamily="34" charset="0"/>
                        </a:rPr>
                        <a:t>Tend to become distracted by emotional words, have difficulty controlling anger</a:t>
                      </a:r>
                    </a:p>
                  </a:txBody>
                  <a:tcPr/>
                </a:tc>
                <a:tc>
                  <a:txBody>
                    <a:bodyPr/>
                    <a:lstStyle/>
                    <a:p>
                      <a:r>
                        <a:rPr lang="en-US" sz="2200" dirty="0">
                          <a:latin typeface="Arial" panose="020B0604020202020204" pitchFamily="34" charset="0"/>
                          <a:cs typeface="Arial" panose="020B0604020202020204" pitchFamily="34" charset="0"/>
                        </a:rPr>
                        <a:t>Control their anger and refuse to fight fire with fire</a:t>
                      </a:r>
                    </a:p>
                  </a:txBody>
                  <a:tcPr/>
                </a:tc>
                <a:extLst>
                  <a:ext uri="{0D108BD9-81ED-4DB2-BD59-A6C34878D82A}">
                    <a16:rowId xmlns:a16="http://schemas.microsoft.com/office/drawing/2014/main" val="868109937"/>
                  </a:ext>
                </a:extLst>
              </a:tr>
              <a:tr h="370840">
                <a:tc>
                  <a:txBody>
                    <a:bodyPr/>
                    <a:lstStyle/>
                    <a:p>
                      <a:r>
                        <a:rPr lang="en-US" sz="2200" dirty="0">
                          <a:latin typeface="Arial" panose="020B0604020202020204" pitchFamily="34" charset="0"/>
                          <a:cs typeface="Arial" panose="020B0604020202020204" pitchFamily="34" charset="0"/>
                        </a:rPr>
                        <a:t>Interrupt the customer</a:t>
                      </a:r>
                    </a:p>
                  </a:txBody>
                  <a:tcPr/>
                </a:tc>
                <a:tc>
                  <a:txBody>
                    <a:bodyPr/>
                    <a:lstStyle/>
                    <a:p>
                      <a:r>
                        <a:rPr lang="en-US" sz="2200" dirty="0">
                          <a:latin typeface="Arial" panose="020B0604020202020204" pitchFamily="34" charset="0"/>
                          <a:cs typeface="Arial" panose="020B0604020202020204" pitchFamily="34" charset="0"/>
                        </a:rPr>
                        <a:t>Are silent for a few seconds after speakers finish to let them complete their thought</a:t>
                      </a:r>
                    </a:p>
                  </a:txBody>
                  <a:tcPr/>
                </a:tc>
                <a:extLst>
                  <a:ext uri="{0D108BD9-81ED-4DB2-BD59-A6C34878D82A}">
                    <a16:rowId xmlns:a16="http://schemas.microsoft.com/office/drawing/2014/main" val="1786097962"/>
                  </a:ext>
                </a:extLst>
              </a:tr>
              <a:tr h="370840">
                <a:tc>
                  <a:txBody>
                    <a:bodyPr/>
                    <a:lstStyle/>
                    <a:p>
                      <a:r>
                        <a:rPr lang="en-US" sz="2200" dirty="0">
                          <a:latin typeface="Arial" panose="020B0604020202020204" pitchFamily="34" charset="0"/>
                          <a:cs typeface="Arial" panose="020B0604020202020204" pitchFamily="34" charset="0"/>
                        </a:rPr>
                        <a:t>Give few, if any, verbal responses</a:t>
                      </a:r>
                    </a:p>
                  </a:txBody>
                  <a:tcPr/>
                </a:tc>
                <a:tc>
                  <a:txBody>
                    <a:bodyPr/>
                    <a:lstStyle/>
                    <a:p>
                      <a:r>
                        <a:rPr lang="en-US" sz="2200" dirty="0">
                          <a:latin typeface="Arial" panose="020B0604020202020204" pitchFamily="34" charset="0"/>
                          <a:cs typeface="Arial" panose="020B0604020202020204" pitchFamily="34" charset="0"/>
                        </a:rPr>
                        <a:t>Give affirming statements and invite additional comments</a:t>
                      </a:r>
                    </a:p>
                  </a:txBody>
                  <a:tcPr/>
                </a:tc>
                <a:extLst>
                  <a:ext uri="{0D108BD9-81ED-4DB2-BD59-A6C34878D82A}">
                    <a16:rowId xmlns:a16="http://schemas.microsoft.com/office/drawing/2014/main" val="1575719018"/>
                  </a:ext>
                </a:extLst>
              </a:tr>
            </a:tbl>
          </a:graphicData>
        </a:graphic>
      </p:graphicFrame>
    </p:spTree>
    <p:extLst>
      <p:ext uri="{BB962C8B-B14F-4D97-AF65-F5344CB8AC3E}">
        <p14:creationId xmlns:p14="http://schemas.microsoft.com/office/powerpoint/2010/main" val="3165141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7175D7-6BC0-F387-7329-026387345B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518549-E652-81B2-E740-32432E15871F}"/>
              </a:ext>
            </a:extLst>
          </p:cNvPr>
          <p:cNvSpPr>
            <a:spLocks noGrp="1"/>
          </p:cNvSpPr>
          <p:nvPr>
            <p:ph type="title"/>
          </p:nvPr>
        </p:nvSpPr>
        <p:spPr>
          <a:xfrm>
            <a:off x="476843" y="473245"/>
            <a:ext cx="11241915" cy="1217447"/>
          </a:xfrm>
        </p:spPr>
        <p:txBody>
          <a:bodyPr/>
          <a:lstStyle/>
          <a:p>
            <a:r>
              <a:rPr lang="en-US" dirty="0"/>
              <a:t>Practicing Active Listening</a:t>
            </a:r>
            <a:br>
              <a:rPr lang="en-US" dirty="0"/>
            </a:br>
            <a:r>
              <a:rPr lang="en-US" sz="3200" dirty="0"/>
              <a:t>(4 of 5)</a:t>
            </a:r>
          </a:p>
        </p:txBody>
      </p:sp>
      <p:sp>
        <p:nvSpPr>
          <p:cNvPr id="3" name="Content Placeholder 2">
            <a:extLst>
              <a:ext uri="{FF2B5EF4-FFF2-40B4-BE49-F238E27FC236}">
                <a16:creationId xmlns:a16="http://schemas.microsoft.com/office/drawing/2014/main" id="{4395E9D4-68B2-5157-C248-EEFA86318887}"/>
              </a:ext>
            </a:extLst>
          </p:cNvPr>
          <p:cNvSpPr>
            <a:spLocks noGrp="1"/>
          </p:cNvSpPr>
          <p:nvPr>
            <p:ph idx="1"/>
          </p:nvPr>
        </p:nvSpPr>
        <p:spPr>
          <a:xfrm>
            <a:off x="476250" y="1690688"/>
            <a:ext cx="11242675" cy="4351338"/>
          </a:xfrm>
        </p:spPr>
        <p:txBody>
          <a:bodyPr/>
          <a:lstStyle/>
          <a:p>
            <a:pPr marL="0" indent="0">
              <a:buNone/>
            </a:pPr>
            <a:r>
              <a:rPr lang="en-US" b="1" dirty="0"/>
              <a:t>Identifying Barriers to Effective Listening</a:t>
            </a:r>
          </a:p>
          <a:p>
            <a:pPr>
              <a:spcBef>
                <a:spcPts val="600"/>
              </a:spcBef>
              <a:spcAft>
                <a:spcPts val="600"/>
              </a:spcAft>
            </a:pPr>
            <a:r>
              <a:rPr lang="en-US" dirty="0"/>
              <a:t>Physical barriers </a:t>
            </a:r>
          </a:p>
          <a:p>
            <a:pPr>
              <a:spcBef>
                <a:spcPts val="600"/>
              </a:spcBef>
              <a:spcAft>
                <a:spcPts val="600"/>
              </a:spcAft>
            </a:pPr>
            <a:r>
              <a:rPr lang="en-US" dirty="0"/>
              <a:t>Psychological barriers</a:t>
            </a:r>
          </a:p>
          <a:p>
            <a:pPr>
              <a:spcBef>
                <a:spcPts val="600"/>
              </a:spcBef>
              <a:spcAft>
                <a:spcPts val="600"/>
              </a:spcAft>
            </a:pPr>
            <a:r>
              <a:rPr lang="en-US" dirty="0"/>
              <a:t>Language problems</a:t>
            </a:r>
          </a:p>
          <a:p>
            <a:pPr>
              <a:spcBef>
                <a:spcPts val="600"/>
              </a:spcBef>
              <a:spcAft>
                <a:spcPts val="600"/>
              </a:spcAft>
            </a:pPr>
            <a:r>
              <a:rPr lang="en-US" dirty="0"/>
              <a:t>Nonverbal distractions </a:t>
            </a:r>
          </a:p>
          <a:p>
            <a:pPr>
              <a:spcBef>
                <a:spcPts val="600"/>
              </a:spcBef>
              <a:spcAft>
                <a:spcPts val="600"/>
              </a:spcAft>
            </a:pPr>
            <a:r>
              <a:rPr lang="en-US" dirty="0"/>
              <a:t>Thought speed </a:t>
            </a:r>
          </a:p>
          <a:p>
            <a:pPr>
              <a:spcBef>
                <a:spcPts val="600"/>
              </a:spcBef>
              <a:spcAft>
                <a:spcPts val="600"/>
              </a:spcAft>
            </a:pPr>
            <a:r>
              <a:rPr lang="en-US" dirty="0"/>
              <a:t>Faking attention </a:t>
            </a:r>
          </a:p>
          <a:p>
            <a:pPr>
              <a:spcBef>
                <a:spcPts val="600"/>
              </a:spcBef>
              <a:spcAft>
                <a:spcPts val="600"/>
              </a:spcAft>
            </a:pPr>
            <a:r>
              <a:rPr lang="en-US" dirty="0"/>
              <a:t>Grandstanding</a:t>
            </a:r>
          </a:p>
        </p:txBody>
      </p:sp>
    </p:spTree>
    <p:extLst>
      <p:ext uri="{BB962C8B-B14F-4D97-AF65-F5344CB8AC3E}">
        <p14:creationId xmlns:p14="http://schemas.microsoft.com/office/powerpoint/2010/main" val="23625381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22D3E6-5250-C258-F2F9-42B4B29EA3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80EEB7-2053-1BB2-D9FD-EAFF6D452CF2}"/>
              </a:ext>
            </a:extLst>
          </p:cNvPr>
          <p:cNvSpPr>
            <a:spLocks noGrp="1"/>
          </p:cNvSpPr>
          <p:nvPr>
            <p:ph type="title"/>
          </p:nvPr>
        </p:nvSpPr>
        <p:spPr/>
        <p:txBody>
          <a:bodyPr/>
          <a:lstStyle/>
          <a:p>
            <a:r>
              <a:rPr lang="en-US" dirty="0"/>
              <a:t>Practicing Active Listening</a:t>
            </a:r>
            <a:br>
              <a:rPr lang="en-US" dirty="0"/>
            </a:br>
            <a:r>
              <a:rPr lang="en-US" sz="3200" dirty="0"/>
              <a:t>(5 of 5)</a:t>
            </a:r>
            <a:endParaRPr lang="en-US" dirty="0"/>
          </a:p>
        </p:txBody>
      </p:sp>
      <p:sp>
        <p:nvSpPr>
          <p:cNvPr id="4" name="Content Placeholder 3">
            <a:extLst>
              <a:ext uri="{FF2B5EF4-FFF2-40B4-BE49-F238E27FC236}">
                <a16:creationId xmlns:a16="http://schemas.microsoft.com/office/drawing/2014/main" id="{7D78F419-2D72-8587-6399-24D844DEF004}"/>
              </a:ext>
            </a:extLst>
          </p:cNvPr>
          <p:cNvSpPr>
            <a:spLocks noGrp="1"/>
          </p:cNvSpPr>
          <p:nvPr>
            <p:ph sz="half" idx="1"/>
          </p:nvPr>
        </p:nvSpPr>
        <p:spPr>
          <a:xfrm>
            <a:off x="476844" y="1825625"/>
            <a:ext cx="11241914" cy="1365810"/>
          </a:xfrm>
        </p:spPr>
        <p:txBody>
          <a:bodyPr/>
          <a:lstStyle/>
          <a:p>
            <a:pPr marL="0" indent="0">
              <a:buNone/>
            </a:pPr>
            <a:r>
              <a:rPr lang="en-US" b="1" dirty="0"/>
              <a:t>Building Powerful Listening Skills</a:t>
            </a:r>
          </a:p>
          <a:p>
            <a:pPr marL="0" indent="0">
              <a:buNone/>
            </a:pPr>
            <a:r>
              <a:rPr lang="en-US" dirty="0"/>
              <a:t>The following recommendations can help you improve your workplace listening effectiveness:</a:t>
            </a:r>
          </a:p>
        </p:txBody>
      </p:sp>
      <p:sp>
        <p:nvSpPr>
          <p:cNvPr id="6" name="Content Placeholder 5">
            <a:extLst>
              <a:ext uri="{FF2B5EF4-FFF2-40B4-BE49-F238E27FC236}">
                <a16:creationId xmlns:a16="http://schemas.microsoft.com/office/drawing/2014/main" id="{9D3026D7-65E0-807E-C3BA-BC0C5E2A7556}"/>
              </a:ext>
            </a:extLst>
          </p:cNvPr>
          <p:cNvSpPr>
            <a:spLocks noGrp="1"/>
          </p:cNvSpPr>
          <p:nvPr>
            <p:ph sz="half" idx="10"/>
          </p:nvPr>
        </p:nvSpPr>
        <p:spPr>
          <a:xfrm>
            <a:off x="476843" y="3428999"/>
            <a:ext cx="5619157" cy="2751375"/>
          </a:xfrm>
        </p:spPr>
        <p:txBody>
          <a:bodyPr/>
          <a:lstStyle/>
          <a:p>
            <a:pPr marL="466725" indent="-466725">
              <a:spcBef>
                <a:spcPts val="600"/>
              </a:spcBef>
              <a:spcAft>
                <a:spcPts val="600"/>
              </a:spcAft>
              <a:buFont typeface="+mj-lt"/>
              <a:buAutoNum type="arabicPeriod"/>
            </a:pPr>
            <a:r>
              <a:rPr lang="en-US" sz="2200" dirty="0"/>
              <a:t>Stop talking.</a:t>
            </a:r>
          </a:p>
          <a:p>
            <a:pPr marL="466725" indent="-466725">
              <a:spcBef>
                <a:spcPts val="600"/>
              </a:spcBef>
              <a:spcAft>
                <a:spcPts val="600"/>
              </a:spcAft>
              <a:buFont typeface="+mj-lt"/>
              <a:buAutoNum type="arabicPeriod"/>
            </a:pPr>
            <a:r>
              <a:rPr lang="en-US" sz="2200" dirty="0"/>
              <a:t>Control the listening environment.</a:t>
            </a:r>
          </a:p>
          <a:p>
            <a:pPr marL="466725" indent="-466725">
              <a:spcBef>
                <a:spcPts val="600"/>
              </a:spcBef>
              <a:spcAft>
                <a:spcPts val="600"/>
              </a:spcAft>
              <a:buFont typeface="+mj-lt"/>
              <a:buAutoNum type="arabicPeriod"/>
            </a:pPr>
            <a:r>
              <a:rPr lang="en-US" sz="2200" dirty="0"/>
              <a:t>Listen between the lines and validate emotion.</a:t>
            </a:r>
          </a:p>
          <a:p>
            <a:pPr marL="466725" indent="-466725">
              <a:spcBef>
                <a:spcPts val="600"/>
              </a:spcBef>
              <a:spcAft>
                <a:spcPts val="600"/>
              </a:spcAft>
              <a:buFont typeface="+mj-lt"/>
              <a:buAutoNum type="arabicPeriod"/>
            </a:pPr>
            <a:r>
              <a:rPr lang="en-US" sz="2200" dirty="0"/>
              <a:t>Distinguish between facts and opinions.</a:t>
            </a:r>
          </a:p>
        </p:txBody>
      </p:sp>
      <p:sp>
        <p:nvSpPr>
          <p:cNvPr id="5" name="Content Placeholder 4">
            <a:extLst>
              <a:ext uri="{FF2B5EF4-FFF2-40B4-BE49-F238E27FC236}">
                <a16:creationId xmlns:a16="http://schemas.microsoft.com/office/drawing/2014/main" id="{48E001E3-745D-F1DF-C1E7-7C7010344FA5}"/>
              </a:ext>
            </a:extLst>
          </p:cNvPr>
          <p:cNvSpPr>
            <a:spLocks noGrp="1"/>
          </p:cNvSpPr>
          <p:nvPr>
            <p:ph sz="half" idx="2"/>
          </p:nvPr>
        </p:nvSpPr>
        <p:spPr>
          <a:xfrm>
            <a:off x="6096000" y="3425587"/>
            <a:ext cx="5619156" cy="2751376"/>
          </a:xfrm>
        </p:spPr>
        <p:txBody>
          <a:bodyPr/>
          <a:lstStyle/>
          <a:p>
            <a:pPr marL="457200" indent="-457200">
              <a:spcBef>
                <a:spcPts val="600"/>
              </a:spcBef>
              <a:spcAft>
                <a:spcPts val="600"/>
              </a:spcAft>
              <a:buFont typeface="+mj-lt"/>
              <a:buAutoNum type="arabicPeriod" startAt="5"/>
            </a:pPr>
            <a:r>
              <a:rPr lang="en-US" sz="2200" dirty="0"/>
              <a:t>Ask clarifying questions.</a:t>
            </a:r>
          </a:p>
          <a:p>
            <a:pPr marL="457200" indent="-457200">
              <a:spcBef>
                <a:spcPts val="600"/>
              </a:spcBef>
              <a:spcAft>
                <a:spcPts val="600"/>
              </a:spcAft>
              <a:buFont typeface="+mj-lt"/>
              <a:buAutoNum type="arabicPeriod" startAt="5"/>
            </a:pPr>
            <a:r>
              <a:rPr lang="en-US" sz="2200" dirty="0"/>
              <a:t>Paraphrase to increase understanding.</a:t>
            </a:r>
          </a:p>
          <a:p>
            <a:pPr marL="457200" indent="-457200">
              <a:spcBef>
                <a:spcPts val="600"/>
              </a:spcBef>
              <a:spcAft>
                <a:spcPts val="600"/>
              </a:spcAft>
              <a:buFont typeface="+mj-lt"/>
              <a:buAutoNum type="arabicPeriod" startAt="5"/>
            </a:pPr>
            <a:r>
              <a:rPr lang="en-US" sz="2200" dirty="0"/>
              <a:t>Capitalize on lag time.</a:t>
            </a:r>
          </a:p>
          <a:p>
            <a:pPr marL="457200" indent="-457200">
              <a:spcBef>
                <a:spcPts val="600"/>
              </a:spcBef>
              <a:spcAft>
                <a:spcPts val="600"/>
              </a:spcAft>
              <a:buFont typeface="+mj-lt"/>
              <a:buAutoNum type="arabicPeriod" startAt="5"/>
            </a:pPr>
            <a:r>
              <a:rPr lang="en-US" sz="2200" dirty="0"/>
              <a:t>Take selective notes.</a:t>
            </a:r>
          </a:p>
          <a:p>
            <a:pPr marL="457200" indent="-457200">
              <a:spcBef>
                <a:spcPts val="600"/>
              </a:spcBef>
              <a:spcAft>
                <a:spcPts val="600"/>
              </a:spcAft>
              <a:buFont typeface="+mj-lt"/>
              <a:buAutoNum type="arabicPeriod" startAt="5"/>
            </a:pPr>
            <a:r>
              <a:rPr lang="en-US" sz="2200" dirty="0"/>
              <a:t>Adopt an empathic, humble attitude.</a:t>
            </a:r>
          </a:p>
        </p:txBody>
      </p:sp>
    </p:spTree>
    <p:extLst>
      <p:ext uri="{BB962C8B-B14F-4D97-AF65-F5344CB8AC3E}">
        <p14:creationId xmlns:p14="http://schemas.microsoft.com/office/powerpoint/2010/main" val="11732303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7B48C-9313-ECAD-D236-BBD1F290DC05}"/>
              </a:ext>
            </a:extLst>
          </p:cNvPr>
          <p:cNvSpPr>
            <a:spLocks noGrp="1"/>
          </p:cNvSpPr>
          <p:nvPr>
            <p:ph type="ctrTitle"/>
          </p:nvPr>
        </p:nvSpPr>
        <p:spPr/>
        <p:txBody>
          <a:bodyPr/>
          <a:lstStyle/>
          <a:p>
            <a:r>
              <a:rPr lang="en-US" dirty="0"/>
              <a:t>Learning Objective 2.4</a:t>
            </a:r>
          </a:p>
        </p:txBody>
      </p:sp>
      <p:sp>
        <p:nvSpPr>
          <p:cNvPr id="3" name="Subtitle 2">
            <a:extLst>
              <a:ext uri="{FF2B5EF4-FFF2-40B4-BE49-F238E27FC236}">
                <a16:creationId xmlns:a16="http://schemas.microsoft.com/office/drawing/2014/main" id="{43821408-1A54-23C9-172C-516BA7CF0CCE}"/>
              </a:ext>
            </a:extLst>
          </p:cNvPr>
          <p:cNvSpPr>
            <a:spLocks noGrp="1"/>
          </p:cNvSpPr>
          <p:nvPr>
            <p:ph type="subTitle" idx="1"/>
          </p:nvPr>
        </p:nvSpPr>
        <p:spPr/>
        <p:txBody>
          <a:bodyPr/>
          <a:lstStyle/>
          <a:p>
            <a:r>
              <a:rPr lang="en-US" sz="3200" dirty="0"/>
              <a:t>Discuss how effective nonverbal communication can help you advance your career.</a:t>
            </a:r>
          </a:p>
        </p:txBody>
      </p:sp>
    </p:spTree>
    <p:extLst>
      <p:ext uri="{BB962C8B-B14F-4D97-AF65-F5344CB8AC3E}">
        <p14:creationId xmlns:p14="http://schemas.microsoft.com/office/powerpoint/2010/main" val="3253908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AC04E-4543-17FC-699C-3D666A7FFB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3A7F88-789C-84E2-5BE9-2FC5B3203BED}"/>
              </a:ext>
            </a:extLst>
          </p:cNvPr>
          <p:cNvSpPr>
            <a:spLocks noGrp="1"/>
          </p:cNvSpPr>
          <p:nvPr>
            <p:ph type="title"/>
          </p:nvPr>
        </p:nvSpPr>
        <p:spPr/>
        <p:txBody>
          <a:bodyPr/>
          <a:lstStyle/>
          <a:p>
            <a:r>
              <a:rPr lang="en-US" dirty="0"/>
              <a:t>Communicating Nonverbally</a:t>
            </a:r>
            <a:br>
              <a:rPr lang="en-US" dirty="0"/>
            </a:br>
            <a:r>
              <a:rPr lang="en-US" sz="3200" dirty="0"/>
              <a:t>(1 of 4)</a:t>
            </a:r>
          </a:p>
        </p:txBody>
      </p:sp>
      <p:sp>
        <p:nvSpPr>
          <p:cNvPr id="3" name="Content Placeholder 2">
            <a:extLst>
              <a:ext uri="{FF2B5EF4-FFF2-40B4-BE49-F238E27FC236}">
                <a16:creationId xmlns:a16="http://schemas.microsoft.com/office/drawing/2014/main" id="{458E0C08-C8FE-7718-91E1-BD000B3F7C31}"/>
              </a:ext>
            </a:extLst>
          </p:cNvPr>
          <p:cNvSpPr>
            <a:spLocks noGrp="1"/>
          </p:cNvSpPr>
          <p:nvPr>
            <p:ph idx="1"/>
          </p:nvPr>
        </p:nvSpPr>
        <p:spPr/>
        <p:txBody>
          <a:bodyPr/>
          <a:lstStyle/>
          <a:p>
            <a:r>
              <a:rPr lang="en-US" b="1" dirty="0"/>
              <a:t>Defining Nonverbal Communication</a:t>
            </a:r>
          </a:p>
          <a:p>
            <a:pPr marL="695325">
              <a:spcBef>
                <a:spcPts val="600"/>
              </a:spcBef>
              <a:spcAft>
                <a:spcPts val="600"/>
              </a:spcAft>
              <a:buFont typeface="Arial" panose="020B0604020202020204" pitchFamily="34" charset="0"/>
              <a:buChar char="−"/>
            </a:pPr>
            <a:r>
              <a:rPr lang="en-US" b="1" dirty="0">
                <a:solidFill>
                  <a:srgbClr val="C00000"/>
                </a:solidFill>
              </a:rPr>
              <a:t>Nonverbal communication*</a:t>
            </a:r>
            <a:r>
              <a:rPr lang="en-US" b="1" dirty="0"/>
              <a:t> </a:t>
            </a:r>
            <a:r>
              <a:rPr lang="en-US" dirty="0"/>
              <a:t>includes all unwritten and unspoken messages, whether intended or not.</a:t>
            </a:r>
          </a:p>
          <a:p>
            <a:r>
              <a:rPr lang="en-US" b="1" dirty="0"/>
              <a:t>Reconciling Words and Nonverbal Cues</a:t>
            </a:r>
          </a:p>
          <a:p>
            <a:pPr marL="695325">
              <a:spcBef>
                <a:spcPts val="600"/>
              </a:spcBef>
              <a:spcAft>
                <a:spcPts val="600"/>
              </a:spcAft>
              <a:buFont typeface="Arial" panose="020B0604020202020204" pitchFamily="34" charset="0"/>
              <a:buChar char="−"/>
            </a:pPr>
            <a:r>
              <a:rPr lang="en-US" dirty="0"/>
              <a:t>Nonverbal messages speak louder than words.</a:t>
            </a:r>
          </a:p>
          <a:p>
            <a:pPr marL="695325">
              <a:spcBef>
                <a:spcPts val="600"/>
              </a:spcBef>
              <a:spcAft>
                <a:spcPts val="600"/>
              </a:spcAft>
              <a:buFont typeface="Arial" panose="020B0604020202020204" pitchFamily="34" charset="0"/>
              <a:buChar char="−"/>
            </a:pPr>
            <a:r>
              <a:rPr lang="en-US" dirty="0"/>
              <a:t>Effective communicators ensure nonverbal messages reinforce spoken words and professional goals.</a:t>
            </a:r>
          </a:p>
        </p:txBody>
      </p:sp>
    </p:spTree>
    <p:extLst>
      <p:ext uri="{BB962C8B-B14F-4D97-AF65-F5344CB8AC3E}">
        <p14:creationId xmlns:p14="http://schemas.microsoft.com/office/powerpoint/2010/main" val="9200180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9345F6-91DE-246D-1FD7-599834CA2D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4E406F-9FF7-009A-FD0E-3C5C4A313757}"/>
              </a:ext>
            </a:extLst>
          </p:cNvPr>
          <p:cNvSpPr>
            <a:spLocks noGrp="1"/>
          </p:cNvSpPr>
          <p:nvPr>
            <p:ph type="title"/>
          </p:nvPr>
        </p:nvSpPr>
        <p:spPr/>
        <p:txBody>
          <a:bodyPr/>
          <a:lstStyle/>
          <a:p>
            <a:r>
              <a:rPr lang="en-US" dirty="0"/>
              <a:t>Communicating Nonverbally</a:t>
            </a:r>
            <a:br>
              <a:rPr lang="en-US" dirty="0"/>
            </a:br>
            <a:r>
              <a:rPr lang="en-US" sz="3200" dirty="0"/>
              <a:t>(2 of 4)</a:t>
            </a:r>
            <a:endParaRPr lang="en-US" dirty="0"/>
          </a:p>
        </p:txBody>
      </p:sp>
      <p:sp>
        <p:nvSpPr>
          <p:cNvPr id="3" name="Content Placeholder 2">
            <a:extLst>
              <a:ext uri="{FF2B5EF4-FFF2-40B4-BE49-F238E27FC236}">
                <a16:creationId xmlns:a16="http://schemas.microsoft.com/office/drawing/2014/main" id="{49112FD1-A79B-240E-DB91-E5623D09C71B}"/>
              </a:ext>
            </a:extLst>
          </p:cNvPr>
          <p:cNvSpPr>
            <a:spLocks noGrp="1"/>
          </p:cNvSpPr>
          <p:nvPr>
            <p:ph idx="1"/>
          </p:nvPr>
        </p:nvSpPr>
        <p:spPr/>
        <p:txBody>
          <a:bodyPr/>
          <a:lstStyle/>
          <a:p>
            <a:pPr marL="0" indent="0">
              <a:spcBef>
                <a:spcPts val="0"/>
              </a:spcBef>
              <a:spcAft>
                <a:spcPts val="600"/>
              </a:spcAft>
              <a:buNone/>
            </a:pPr>
            <a:r>
              <a:rPr lang="en-US" b="1" dirty="0"/>
              <a:t>Our Bodies Send Silent Messages</a:t>
            </a:r>
          </a:p>
          <a:p>
            <a:pPr>
              <a:spcBef>
                <a:spcPts val="0"/>
              </a:spcBef>
              <a:spcAft>
                <a:spcPts val="600"/>
              </a:spcAft>
            </a:pPr>
            <a:r>
              <a:rPr lang="en-US" b="1" dirty="0"/>
              <a:t>Eye Contact</a:t>
            </a:r>
          </a:p>
          <a:p>
            <a:pPr marL="695325">
              <a:spcBef>
                <a:spcPts val="0"/>
              </a:spcBef>
              <a:spcAft>
                <a:spcPts val="600"/>
              </a:spcAft>
              <a:buFont typeface="Arial" panose="020B0604020202020204" pitchFamily="34" charset="0"/>
              <a:buChar char="−"/>
            </a:pPr>
            <a:r>
              <a:rPr lang="en-US" dirty="0"/>
              <a:t>Shows attention and respect and reveals sincerity, confidence, and truthfulness</a:t>
            </a:r>
          </a:p>
          <a:p>
            <a:pPr>
              <a:spcBef>
                <a:spcPts val="0"/>
              </a:spcBef>
              <a:spcAft>
                <a:spcPts val="600"/>
              </a:spcAft>
            </a:pPr>
            <a:r>
              <a:rPr lang="en-US" b="1" dirty="0"/>
              <a:t>Facial Expression</a:t>
            </a:r>
          </a:p>
          <a:p>
            <a:pPr marL="695325">
              <a:spcBef>
                <a:spcPts val="0"/>
              </a:spcBef>
              <a:spcAft>
                <a:spcPts val="600"/>
              </a:spcAft>
              <a:buFont typeface="Arial" panose="020B0604020202020204" pitchFamily="34" charset="0"/>
              <a:buChar char="−"/>
            </a:pPr>
            <a:r>
              <a:rPr lang="en-US" dirty="0"/>
              <a:t>Be mindful of emotions displayed and how they align with intentions.</a:t>
            </a:r>
          </a:p>
          <a:p>
            <a:pPr>
              <a:spcBef>
                <a:spcPts val="0"/>
              </a:spcBef>
              <a:spcAft>
                <a:spcPts val="600"/>
              </a:spcAft>
            </a:pPr>
            <a:r>
              <a:rPr lang="en-US" b="1" dirty="0"/>
              <a:t>Posture and Gestures</a:t>
            </a:r>
          </a:p>
          <a:p>
            <a:pPr marL="695325">
              <a:spcBef>
                <a:spcPts val="0"/>
              </a:spcBef>
              <a:spcAft>
                <a:spcPts val="600"/>
              </a:spcAft>
              <a:buFont typeface="Arial" panose="020B0604020202020204" pitchFamily="34" charset="0"/>
              <a:buChar char="−"/>
            </a:pPr>
            <a:r>
              <a:rPr lang="en-US" dirty="0"/>
              <a:t>Use good posture and mirror the person to whom you’re talking.</a:t>
            </a:r>
          </a:p>
          <a:p>
            <a:pPr marL="695325">
              <a:spcBef>
                <a:spcPts val="0"/>
              </a:spcBef>
              <a:spcAft>
                <a:spcPts val="600"/>
              </a:spcAft>
              <a:buFont typeface="Arial" panose="020B0604020202020204" pitchFamily="34" charset="0"/>
              <a:buChar char="−"/>
            </a:pPr>
            <a:r>
              <a:rPr lang="en-US" dirty="0"/>
              <a:t>Be mindful of cultural differences in interpretation of posture and gestures.</a:t>
            </a:r>
          </a:p>
        </p:txBody>
      </p:sp>
    </p:spTree>
    <p:extLst>
      <p:ext uri="{BB962C8B-B14F-4D97-AF65-F5344CB8AC3E}">
        <p14:creationId xmlns:p14="http://schemas.microsoft.com/office/powerpoint/2010/main" val="13364134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5044F8-EA6E-4972-A4FD-5E140832B4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0362C0-16DB-52BC-1087-E229C95544C0}"/>
              </a:ext>
            </a:extLst>
          </p:cNvPr>
          <p:cNvSpPr>
            <a:spLocks noGrp="1"/>
          </p:cNvSpPr>
          <p:nvPr>
            <p:ph type="title"/>
          </p:nvPr>
        </p:nvSpPr>
        <p:spPr/>
        <p:txBody>
          <a:bodyPr/>
          <a:lstStyle/>
          <a:p>
            <a:r>
              <a:rPr lang="en-US" dirty="0"/>
              <a:t>Communicating Nonverbally</a:t>
            </a:r>
            <a:br>
              <a:rPr lang="en-US" dirty="0"/>
            </a:br>
            <a:r>
              <a:rPr lang="en-US" sz="3200" dirty="0"/>
              <a:t>(3 of 4)</a:t>
            </a:r>
            <a:endParaRPr lang="en-US" dirty="0"/>
          </a:p>
        </p:txBody>
      </p:sp>
      <p:sp>
        <p:nvSpPr>
          <p:cNvPr id="3" name="Content Placeholder 2">
            <a:extLst>
              <a:ext uri="{FF2B5EF4-FFF2-40B4-BE49-F238E27FC236}">
                <a16:creationId xmlns:a16="http://schemas.microsoft.com/office/drawing/2014/main" id="{1D5F1D47-04A2-995F-93FE-1461194E80D8}"/>
              </a:ext>
            </a:extLst>
          </p:cNvPr>
          <p:cNvSpPr>
            <a:spLocks noGrp="1"/>
          </p:cNvSpPr>
          <p:nvPr>
            <p:ph idx="1"/>
          </p:nvPr>
        </p:nvSpPr>
        <p:spPr/>
        <p:txBody>
          <a:bodyPr/>
          <a:lstStyle/>
          <a:p>
            <a:pPr marL="0" indent="0">
              <a:spcBef>
                <a:spcPts val="0"/>
              </a:spcBef>
              <a:spcAft>
                <a:spcPts val="600"/>
              </a:spcAft>
              <a:buNone/>
            </a:pPr>
            <a:r>
              <a:rPr lang="en-US" b="1" dirty="0"/>
              <a:t>Time, Space, and Territory Send Silent Messages</a:t>
            </a:r>
          </a:p>
          <a:p>
            <a:pPr>
              <a:spcBef>
                <a:spcPts val="0"/>
              </a:spcBef>
              <a:spcAft>
                <a:spcPts val="600"/>
              </a:spcAft>
            </a:pPr>
            <a:r>
              <a:rPr lang="en-US" b="1" dirty="0"/>
              <a:t>Time</a:t>
            </a:r>
          </a:p>
          <a:p>
            <a:pPr marL="695325">
              <a:spcBef>
                <a:spcPts val="0"/>
              </a:spcBef>
              <a:spcAft>
                <a:spcPts val="600"/>
              </a:spcAft>
              <a:buFont typeface="Arial" panose="020B0604020202020204" pitchFamily="34" charset="0"/>
              <a:buChar char="−"/>
            </a:pPr>
            <a:r>
              <a:rPr lang="en-US" dirty="0"/>
              <a:t>Arrive on time for meetings and appointments, stay on task during meetings, and give ample time to appropriate projects and individuals</a:t>
            </a:r>
            <a:r>
              <a:rPr lang="en-US" dirty="0">
                <a:solidFill>
                  <a:srgbClr val="FF0000"/>
                </a:solidFill>
              </a:rPr>
              <a:t>.</a:t>
            </a:r>
          </a:p>
          <a:p>
            <a:pPr>
              <a:spcBef>
                <a:spcPts val="0"/>
              </a:spcBef>
              <a:spcAft>
                <a:spcPts val="600"/>
              </a:spcAft>
            </a:pPr>
            <a:r>
              <a:rPr lang="en-US" b="1" dirty="0"/>
              <a:t>Space</a:t>
            </a:r>
          </a:p>
          <a:p>
            <a:pPr marL="695325">
              <a:spcBef>
                <a:spcPts val="0"/>
              </a:spcBef>
              <a:spcAft>
                <a:spcPts val="600"/>
              </a:spcAft>
              <a:buFont typeface="Arial" panose="020B0604020202020204" pitchFamily="34" charset="0"/>
              <a:buChar char="−"/>
            </a:pPr>
            <a:r>
              <a:rPr lang="en-US" dirty="0"/>
              <a:t>Use space to convey the desired environment and objectives.</a:t>
            </a:r>
          </a:p>
          <a:p>
            <a:pPr>
              <a:spcBef>
                <a:spcPts val="0"/>
              </a:spcBef>
              <a:spcAft>
                <a:spcPts val="600"/>
              </a:spcAft>
            </a:pPr>
            <a:r>
              <a:rPr lang="en-US" b="1" dirty="0"/>
              <a:t>Territory</a:t>
            </a:r>
          </a:p>
          <a:p>
            <a:pPr marL="695325">
              <a:spcBef>
                <a:spcPts val="0"/>
              </a:spcBef>
              <a:spcAft>
                <a:spcPts val="600"/>
              </a:spcAft>
              <a:buFont typeface="Arial" panose="020B0604020202020204" pitchFamily="34" charset="0"/>
              <a:buChar char="−"/>
            </a:pPr>
            <a:r>
              <a:rPr lang="en-US" dirty="0"/>
              <a:t>Be aware of others’ zones of privacy as defined by Edward T. Hall</a:t>
            </a:r>
          </a:p>
          <a:p>
            <a:pPr marL="695325">
              <a:spcBef>
                <a:spcPts val="0"/>
              </a:spcBef>
              <a:spcAft>
                <a:spcPts val="600"/>
              </a:spcAft>
              <a:buFont typeface="Arial" panose="020B0604020202020204" pitchFamily="34" charset="0"/>
              <a:buChar char="−"/>
            </a:pPr>
            <a:r>
              <a:rPr lang="en-US" dirty="0"/>
              <a:t>Intimate (1–1.5 feet), personal (1.5–4 feet), social (4–12 feet), and public (12 or more feet)</a:t>
            </a:r>
          </a:p>
        </p:txBody>
      </p:sp>
    </p:spTree>
    <p:extLst>
      <p:ext uri="{BB962C8B-B14F-4D97-AF65-F5344CB8AC3E}">
        <p14:creationId xmlns:p14="http://schemas.microsoft.com/office/powerpoint/2010/main" val="18541030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F748CD-9478-1808-129F-A498FE9974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1B3A26-52FC-242F-B788-15096F78B1C2}"/>
              </a:ext>
            </a:extLst>
          </p:cNvPr>
          <p:cNvSpPr>
            <a:spLocks noGrp="1"/>
          </p:cNvSpPr>
          <p:nvPr>
            <p:ph type="title"/>
          </p:nvPr>
        </p:nvSpPr>
        <p:spPr/>
        <p:txBody>
          <a:bodyPr/>
          <a:lstStyle/>
          <a:p>
            <a:r>
              <a:rPr lang="en-US" dirty="0"/>
              <a:t>Communicating Nonverbally</a:t>
            </a:r>
            <a:br>
              <a:rPr lang="en-US" dirty="0"/>
            </a:br>
            <a:r>
              <a:rPr lang="en-US" sz="3200" dirty="0"/>
              <a:t>(4 of 4)</a:t>
            </a:r>
            <a:endParaRPr lang="en-US" dirty="0"/>
          </a:p>
        </p:txBody>
      </p:sp>
      <p:sp>
        <p:nvSpPr>
          <p:cNvPr id="3" name="Content Placeholder 2">
            <a:extLst>
              <a:ext uri="{FF2B5EF4-FFF2-40B4-BE49-F238E27FC236}">
                <a16:creationId xmlns:a16="http://schemas.microsoft.com/office/drawing/2014/main" id="{B49579DA-3260-9366-5AAC-FF9329CF35DB}"/>
              </a:ext>
            </a:extLst>
          </p:cNvPr>
          <p:cNvSpPr>
            <a:spLocks noGrp="1"/>
          </p:cNvSpPr>
          <p:nvPr>
            <p:ph idx="1"/>
          </p:nvPr>
        </p:nvSpPr>
        <p:spPr/>
        <p:txBody>
          <a:bodyPr/>
          <a:lstStyle/>
          <a:p>
            <a:pPr marL="0" indent="0">
              <a:buNone/>
            </a:pPr>
            <a:r>
              <a:rPr lang="en-US" b="1" dirty="0"/>
              <a:t>Appearance Sends Silent Messages</a:t>
            </a:r>
          </a:p>
          <a:p>
            <a:r>
              <a:rPr lang="en-US" b="1" dirty="0"/>
              <a:t>Eye Appeal of Business Documents</a:t>
            </a:r>
          </a:p>
          <a:p>
            <a:pPr marL="695325">
              <a:spcBef>
                <a:spcPts val="600"/>
              </a:spcBef>
              <a:spcAft>
                <a:spcPts val="600"/>
              </a:spcAft>
              <a:buFont typeface="Arial" panose="020B0604020202020204" pitchFamily="34" charset="0"/>
              <a:buChar char="−"/>
            </a:pPr>
            <a:r>
              <a:rPr lang="en-US" dirty="0"/>
              <a:t>Avoid sloppy communication and use the appropriate appearance and format to convey the message.</a:t>
            </a:r>
          </a:p>
          <a:p>
            <a:r>
              <a:rPr lang="en-US" b="1" dirty="0"/>
              <a:t>Personal Appearance</a:t>
            </a:r>
          </a:p>
          <a:p>
            <a:pPr marL="695325">
              <a:spcBef>
                <a:spcPts val="600"/>
              </a:spcBef>
              <a:spcAft>
                <a:spcPts val="600"/>
              </a:spcAft>
              <a:buFont typeface="Arial" panose="020B0604020202020204" pitchFamily="34" charset="0"/>
              <a:buChar char="−"/>
            </a:pPr>
            <a:r>
              <a:rPr lang="en-US" dirty="0"/>
              <a:t>Viewers judge status, credibility, personality, and potential based upon personal appearance.</a:t>
            </a:r>
          </a:p>
          <a:p>
            <a:pPr marL="695325">
              <a:spcBef>
                <a:spcPts val="600"/>
              </a:spcBef>
              <a:spcAft>
                <a:spcPts val="600"/>
              </a:spcAft>
              <a:buFont typeface="Arial" panose="020B0604020202020204" pitchFamily="34" charset="0"/>
              <a:buChar char="−"/>
            </a:pPr>
            <a:r>
              <a:rPr lang="en-US" dirty="0"/>
              <a:t>Invest in appropriate, professional-looking clothing and accessories.</a:t>
            </a:r>
          </a:p>
        </p:txBody>
      </p:sp>
    </p:spTree>
    <p:extLst>
      <p:ext uri="{BB962C8B-B14F-4D97-AF65-F5344CB8AC3E}">
        <p14:creationId xmlns:p14="http://schemas.microsoft.com/office/powerpoint/2010/main" val="468757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1EEAC-FE55-E94D-F11A-3665752539E0}"/>
              </a:ext>
            </a:extLst>
          </p:cNvPr>
          <p:cNvSpPr>
            <a:spLocks noGrp="1"/>
          </p:cNvSpPr>
          <p:nvPr>
            <p:ph type="title"/>
          </p:nvPr>
        </p:nvSpPr>
        <p:spPr/>
        <p:txBody>
          <a:bodyPr/>
          <a:lstStyle/>
          <a:p>
            <a:r>
              <a:rPr lang="en-US" dirty="0"/>
              <a:t>Succeeding in Professional Teams</a:t>
            </a:r>
            <a:br>
              <a:rPr lang="en-US" dirty="0"/>
            </a:br>
            <a:r>
              <a:rPr lang="en-US" sz="3200" dirty="0"/>
              <a:t>(1 of 9)</a:t>
            </a:r>
          </a:p>
        </p:txBody>
      </p:sp>
      <p:sp>
        <p:nvSpPr>
          <p:cNvPr id="3" name="Content Placeholder 2">
            <a:extLst>
              <a:ext uri="{FF2B5EF4-FFF2-40B4-BE49-F238E27FC236}">
                <a16:creationId xmlns:a16="http://schemas.microsoft.com/office/drawing/2014/main" id="{ED433C85-DA9C-3AE9-2C72-5F6A01942DA3}"/>
              </a:ext>
            </a:extLst>
          </p:cNvPr>
          <p:cNvSpPr>
            <a:spLocks noGrp="1"/>
          </p:cNvSpPr>
          <p:nvPr>
            <p:ph idx="1"/>
          </p:nvPr>
        </p:nvSpPr>
        <p:spPr/>
        <p:txBody>
          <a:bodyPr/>
          <a:lstStyle/>
          <a:p>
            <a:pPr marL="0" indent="0">
              <a:buNone/>
            </a:pPr>
            <a:r>
              <a:rPr lang="en-US" b="1" dirty="0"/>
              <a:t>Getting Noticed by Digital-Age Employers</a:t>
            </a:r>
          </a:p>
          <a:p>
            <a:r>
              <a:rPr lang="en-US" b="1" dirty="0">
                <a:solidFill>
                  <a:srgbClr val="C00000"/>
                </a:solidFill>
              </a:rPr>
              <a:t>Hard skills* </a:t>
            </a:r>
            <a:r>
              <a:rPr lang="en-US" dirty="0"/>
              <a:t>– technical expertise in a worker’s field</a:t>
            </a:r>
          </a:p>
          <a:p>
            <a:r>
              <a:rPr lang="en-US" b="1" dirty="0">
                <a:solidFill>
                  <a:srgbClr val="C00000"/>
                </a:solidFill>
              </a:rPr>
              <a:t>Soft skills* </a:t>
            </a:r>
            <a:r>
              <a:rPr lang="en-US" dirty="0"/>
              <a:t>– interpersonal or social skills or, more broadly, emotional intelligence</a:t>
            </a:r>
          </a:p>
          <a:p>
            <a:r>
              <a:rPr lang="en-US" dirty="0"/>
              <a:t>Desirable competencies – oral and written communication skills, active listening skills, appropriate nonverbal behavior, and proper business etiquette</a:t>
            </a:r>
          </a:p>
          <a:p>
            <a:r>
              <a:rPr lang="en-US" b="1" dirty="0">
                <a:solidFill>
                  <a:srgbClr val="C00000"/>
                </a:solidFill>
              </a:rPr>
              <a:t>Matrixed teams* </a:t>
            </a:r>
            <a:r>
              <a:rPr lang="en-US" dirty="0"/>
              <a:t>– job tasks are spread out across multiple teams</a:t>
            </a:r>
          </a:p>
          <a:p>
            <a:pPr marL="0" indent="0">
              <a:buNone/>
            </a:pPr>
            <a:r>
              <a:rPr lang="en-US" sz="1800" dirty="0"/>
              <a:t>* Words accompanied by an asterisk are key terms from the chapter.</a:t>
            </a:r>
          </a:p>
        </p:txBody>
      </p:sp>
    </p:spTree>
    <p:extLst>
      <p:ext uri="{BB962C8B-B14F-4D97-AF65-F5344CB8AC3E}">
        <p14:creationId xmlns:p14="http://schemas.microsoft.com/office/powerpoint/2010/main" val="8847407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22076F-58F8-D124-40BB-60831C3E77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5E9BB1-86C4-EF56-9B8D-73F6F83E3BBC}"/>
              </a:ext>
            </a:extLst>
          </p:cNvPr>
          <p:cNvSpPr>
            <a:spLocks noGrp="1"/>
          </p:cNvSpPr>
          <p:nvPr>
            <p:ph type="title"/>
          </p:nvPr>
        </p:nvSpPr>
        <p:spPr/>
        <p:txBody>
          <a:bodyPr/>
          <a:lstStyle/>
          <a:p>
            <a:r>
              <a:rPr lang="en-US" dirty="0"/>
              <a:t>Figure 2.11  Sending Positive Nonverbal Signals in the Workplace</a:t>
            </a:r>
          </a:p>
        </p:txBody>
      </p:sp>
      <p:pic>
        <p:nvPicPr>
          <p:cNvPr id="5" name="Content Placeholder 4" descr="A page presents the positive nonverbal signals between the employees in the workplace. It includes maintaining direct but not prolonged eye contact, time, open palm gestures, posture to create self-confidence, maintaining neat and functional work areas, and facial expression.">
            <a:extLst>
              <a:ext uri="{FF2B5EF4-FFF2-40B4-BE49-F238E27FC236}">
                <a16:creationId xmlns:a16="http://schemas.microsoft.com/office/drawing/2014/main" id="{98C43F3A-6868-A4A6-6F98-E2D1E344163F}"/>
              </a:ext>
            </a:extLst>
          </p:cNvPr>
          <p:cNvPicPr>
            <a:picLocks noGrp="1" noChangeAspect="1"/>
          </p:cNvPicPr>
          <p:nvPr>
            <p:ph idx="1"/>
          </p:nvPr>
        </p:nvPicPr>
        <p:blipFill>
          <a:blip r:embed="rId3"/>
          <a:stretch>
            <a:fillRect/>
          </a:stretch>
        </p:blipFill>
        <p:spPr>
          <a:xfrm>
            <a:off x="3488923" y="1781557"/>
            <a:ext cx="5217329" cy="4351338"/>
          </a:xfrm>
        </p:spPr>
      </p:pic>
    </p:spTree>
    <p:extLst>
      <p:ext uri="{BB962C8B-B14F-4D97-AF65-F5344CB8AC3E}">
        <p14:creationId xmlns:p14="http://schemas.microsoft.com/office/powerpoint/2010/main" val="29144328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953492-150A-E2ED-846C-2D39F4A507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08A197-7235-A0F7-DF9E-CC7E1DA3FEA3}"/>
              </a:ext>
            </a:extLst>
          </p:cNvPr>
          <p:cNvSpPr>
            <a:spLocks noGrp="1"/>
          </p:cNvSpPr>
          <p:nvPr>
            <p:ph type="ctrTitle"/>
          </p:nvPr>
        </p:nvSpPr>
        <p:spPr/>
        <p:txBody>
          <a:bodyPr/>
          <a:lstStyle/>
          <a:p>
            <a:r>
              <a:rPr lang="en-US" dirty="0"/>
              <a:t>Learning Objective 2.5</a:t>
            </a:r>
          </a:p>
        </p:txBody>
      </p:sp>
      <p:sp>
        <p:nvSpPr>
          <p:cNvPr id="3" name="Subtitle 2">
            <a:extLst>
              <a:ext uri="{FF2B5EF4-FFF2-40B4-BE49-F238E27FC236}">
                <a16:creationId xmlns:a16="http://schemas.microsoft.com/office/drawing/2014/main" id="{596DFA41-32C9-5AFF-060E-9CBE28E047D1}"/>
              </a:ext>
            </a:extLst>
          </p:cNvPr>
          <p:cNvSpPr>
            <a:spLocks noGrp="1"/>
          </p:cNvSpPr>
          <p:nvPr>
            <p:ph type="subTitle" idx="1"/>
          </p:nvPr>
        </p:nvSpPr>
        <p:spPr/>
        <p:txBody>
          <a:bodyPr/>
          <a:lstStyle/>
          <a:p>
            <a:r>
              <a:rPr lang="en-US" sz="3200" dirty="0"/>
              <a:t>Describe how developing professionalism and business etiquette skills can give you a competitive edge.</a:t>
            </a:r>
          </a:p>
        </p:txBody>
      </p:sp>
    </p:spTree>
    <p:extLst>
      <p:ext uri="{BB962C8B-B14F-4D97-AF65-F5344CB8AC3E}">
        <p14:creationId xmlns:p14="http://schemas.microsoft.com/office/powerpoint/2010/main" val="27977441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F0DAD0-5C78-DA0C-46C5-4810E72043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A15F52-F5B2-DAE5-281D-6DF040295B25}"/>
              </a:ext>
            </a:extLst>
          </p:cNvPr>
          <p:cNvSpPr>
            <a:spLocks noGrp="1"/>
          </p:cNvSpPr>
          <p:nvPr>
            <p:ph type="title"/>
          </p:nvPr>
        </p:nvSpPr>
        <p:spPr/>
        <p:txBody>
          <a:bodyPr/>
          <a:lstStyle/>
          <a:p>
            <a:r>
              <a:rPr lang="en-US" dirty="0"/>
              <a:t>Developing Professionalism and Business Etiquette Skills On-Site and Online </a:t>
            </a:r>
            <a:r>
              <a:rPr lang="en-US" sz="3200" dirty="0"/>
              <a:t>(1 of 3)</a:t>
            </a:r>
          </a:p>
        </p:txBody>
      </p:sp>
      <p:sp>
        <p:nvSpPr>
          <p:cNvPr id="3" name="Content Placeholder 2">
            <a:extLst>
              <a:ext uri="{FF2B5EF4-FFF2-40B4-BE49-F238E27FC236}">
                <a16:creationId xmlns:a16="http://schemas.microsoft.com/office/drawing/2014/main" id="{4634FADB-97F7-BBE6-D3E8-9E12D1A03061}"/>
              </a:ext>
            </a:extLst>
          </p:cNvPr>
          <p:cNvSpPr>
            <a:spLocks noGrp="1"/>
          </p:cNvSpPr>
          <p:nvPr>
            <p:ph idx="1"/>
          </p:nvPr>
        </p:nvSpPr>
        <p:spPr/>
        <p:txBody>
          <a:bodyPr/>
          <a:lstStyle/>
          <a:p>
            <a:pPr>
              <a:spcBef>
                <a:spcPts val="600"/>
              </a:spcBef>
            </a:pPr>
            <a:r>
              <a:rPr lang="en-US" b="1" dirty="0">
                <a:solidFill>
                  <a:srgbClr val="C00000"/>
                </a:solidFill>
              </a:rPr>
              <a:t>Professionalism*</a:t>
            </a:r>
            <a:r>
              <a:rPr lang="en-US" dirty="0"/>
              <a:t> – desirable workplace behavior; being considerate, respectful, reliable, honest, prompt, well-groomed, and self-motivated</a:t>
            </a:r>
          </a:p>
          <a:p>
            <a:pPr>
              <a:spcBef>
                <a:spcPts val="600"/>
              </a:spcBef>
            </a:pPr>
            <a:r>
              <a:rPr lang="en-US" b="1" dirty="0">
                <a:solidFill>
                  <a:srgbClr val="C00000"/>
                </a:solidFill>
              </a:rPr>
              <a:t>Business etiquette* </a:t>
            </a:r>
            <a:r>
              <a:rPr lang="en-US" dirty="0"/>
              <a:t>– an attitude, a desire to show others consideration, courtesy, and respect</a:t>
            </a:r>
          </a:p>
          <a:p>
            <a:pPr marL="0" indent="0">
              <a:buNone/>
            </a:pPr>
            <a:r>
              <a:rPr lang="en-US" b="1" dirty="0"/>
              <a:t>Understanding Professionalism and the Cost of Incivility</a:t>
            </a:r>
          </a:p>
          <a:p>
            <a:pPr>
              <a:spcBef>
                <a:spcPts val="600"/>
              </a:spcBef>
            </a:pPr>
            <a:r>
              <a:rPr lang="en-US" dirty="0"/>
              <a:t>Absenteeism or tardiness can be grounds for dismissal.</a:t>
            </a:r>
          </a:p>
          <a:p>
            <a:pPr>
              <a:spcBef>
                <a:spcPts val="600"/>
              </a:spcBef>
            </a:pPr>
            <a:r>
              <a:rPr lang="en-US" dirty="0"/>
              <a:t>Employees may sabotage their careers with unprofessional language.</a:t>
            </a:r>
          </a:p>
          <a:p>
            <a:pPr>
              <a:spcBef>
                <a:spcPts val="600"/>
              </a:spcBef>
            </a:pPr>
            <a:r>
              <a:rPr lang="en-US" dirty="0"/>
              <a:t>Employees are more likely to be taken seriously and promoted if they maintain a professional image.</a:t>
            </a:r>
          </a:p>
        </p:txBody>
      </p:sp>
    </p:spTree>
    <p:extLst>
      <p:ext uri="{BB962C8B-B14F-4D97-AF65-F5344CB8AC3E}">
        <p14:creationId xmlns:p14="http://schemas.microsoft.com/office/powerpoint/2010/main" val="2760327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4E1D23-667B-0893-EF17-2A3DF93617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F69CF1-C045-ED3F-9F8F-D32C546C5226}"/>
              </a:ext>
            </a:extLst>
          </p:cNvPr>
          <p:cNvSpPr>
            <a:spLocks noGrp="1"/>
          </p:cNvSpPr>
          <p:nvPr>
            <p:ph type="title"/>
          </p:nvPr>
        </p:nvSpPr>
        <p:spPr/>
        <p:txBody>
          <a:bodyPr/>
          <a:lstStyle/>
          <a:p>
            <a:r>
              <a:rPr lang="en-US" dirty="0"/>
              <a:t>Figure 2.12  Projecting Professionalism </a:t>
            </a:r>
            <a:br>
              <a:rPr lang="en-US" dirty="0"/>
            </a:br>
            <a:r>
              <a:rPr lang="en-US" dirty="0"/>
              <a:t>When You Communicate </a:t>
            </a:r>
            <a:r>
              <a:rPr lang="en-US" sz="3200" dirty="0"/>
              <a:t>(1 of 3)</a:t>
            </a:r>
          </a:p>
        </p:txBody>
      </p:sp>
      <p:graphicFrame>
        <p:nvGraphicFramePr>
          <p:cNvPr id="4" name="Content Placeholder 3">
            <a:extLst>
              <a:ext uri="{FF2B5EF4-FFF2-40B4-BE49-F238E27FC236}">
                <a16:creationId xmlns:a16="http://schemas.microsoft.com/office/drawing/2014/main" id="{5DEF221A-D11F-D063-01CC-3564136E82DE}"/>
              </a:ext>
            </a:extLst>
          </p:cNvPr>
          <p:cNvGraphicFramePr>
            <a:graphicFrameLocks noGrp="1"/>
          </p:cNvGraphicFramePr>
          <p:nvPr>
            <p:ph idx="1"/>
            <p:extLst>
              <p:ext uri="{D42A27DB-BD31-4B8C-83A1-F6EECF244321}">
                <p14:modId xmlns:p14="http://schemas.microsoft.com/office/powerpoint/2010/main" val="1032149161"/>
              </p:ext>
            </p:extLst>
          </p:nvPr>
        </p:nvGraphicFramePr>
        <p:xfrm>
          <a:off x="476250" y="1825625"/>
          <a:ext cx="11242674" cy="3571240"/>
        </p:xfrm>
        <a:graphic>
          <a:graphicData uri="http://schemas.openxmlformats.org/drawingml/2006/table">
            <a:tbl>
              <a:tblPr firstRow="1" bandRow="1">
                <a:tableStyleId>{5C22544A-7EE6-4342-B048-85BDC9FD1C3A}</a:tableStyleId>
              </a:tblPr>
              <a:tblGrid>
                <a:gridCol w="4687421">
                  <a:extLst>
                    <a:ext uri="{9D8B030D-6E8A-4147-A177-3AD203B41FA5}">
                      <a16:colId xmlns:a16="http://schemas.microsoft.com/office/drawing/2014/main" val="2014793114"/>
                    </a:ext>
                  </a:extLst>
                </a:gridCol>
                <a:gridCol w="1649505">
                  <a:extLst>
                    <a:ext uri="{9D8B030D-6E8A-4147-A177-3AD203B41FA5}">
                      <a16:colId xmlns:a16="http://schemas.microsoft.com/office/drawing/2014/main" val="2298269973"/>
                    </a:ext>
                  </a:extLst>
                </a:gridCol>
                <a:gridCol w="4905748">
                  <a:extLst>
                    <a:ext uri="{9D8B030D-6E8A-4147-A177-3AD203B41FA5}">
                      <a16:colId xmlns:a16="http://schemas.microsoft.com/office/drawing/2014/main" val="3498990098"/>
                    </a:ext>
                  </a:extLst>
                </a:gridCol>
              </a:tblGrid>
              <a:tr h="370840">
                <a:tc>
                  <a:txBody>
                    <a:bodyPr/>
                    <a:lstStyle/>
                    <a:p>
                      <a:pPr algn="ctr"/>
                      <a:r>
                        <a:rPr lang="en-US" dirty="0">
                          <a:latin typeface="Arial" panose="020B0604020202020204" pitchFamily="34" charset="0"/>
                          <a:cs typeface="Arial" panose="020B0604020202020204" pitchFamily="34" charset="0"/>
                        </a:rPr>
                        <a:t>Unprofessional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Arial" panose="020B0604020202020204" pitchFamily="34" charset="0"/>
                          <a:cs typeface="Arial" panose="020B0604020202020204" pitchFamily="34" charset="0"/>
                        </a:rPr>
                        <a:t>Professional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8319201"/>
                  </a:ext>
                </a:extLst>
              </a:tr>
              <a:tr h="370840">
                <a:tc>
                  <a:txBody>
                    <a:bodyPr/>
                    <a:lstStyle/>
                    <a:p>
                      <a:r>
                        <a:rPr lang="en-US" i="1" dirty="0">
                          <a:latin typeface="Arial" panose="020B0604020202020204" pitchFamily="34" charset="0"/>
                          <a:cs typeface="Arial" panose="020B0604020202020204" pitchFamily="34" charset="0"/>
                        </a:rPr>
                        <a:t>Uptalk</a:t>
                      </a:r>
                      <a:r>
                        <a:rPr lang="en-US" dirty="0">
                          <a:latin typeface="Arial" panose="020B0604020202020204" pitchFamily="34" charset="0"/>
                          <a:cs typeface="Arial" panose="020B0604020202020204" pitchFamily="34" charset="0"/>
                        </a:rPr>
                        <a:t>, a singsong speech pattern, making sentences sound like questions; </a:t>
                      </a:r>
                      <a:r>
                        <a:rPr lang="en-US" i="1" dirty="0">
                          <a:latin typeface="Arial" panose="020B0604020202020204" pitchFamily="34" charset="0"/>
                          <a:cs typeface="Arial" panose="020B0604020202020204" pitchFamily="34" charset="0"/>
                        </a:rPr>
                        <a:t>like</a:t>
                      </a:r>
                      <a:r>
                        <a:rPr lang="en-US" dirty="0">
                          <a:latin typeface="Arial" panose="020B0604020202020204" pitchFamily="34" charset="0"/>
                          <a:cs typeface="Arial" panose="020B0604020202020204" pitchFamily="34" charset="0"/>
                        </a:rPr>
                        <a:t> used as a filler; </a:t>
                      </a:r>
                      <a:r>
                        <a:rPr lang="en-US" i="1" dirty="0">
                          <a:latin typeface="Arial" panose="020B0604020202020204" pitchFamily="34" charset="0"/>
                          <a:cs typeface="Arial" panose="020B0604020202020204" pitchFamily="34" charset="0"/>
                        </a:rPr>
                        <a:t>go</a:t>
                      </a:r>
                      <a:r>
                        <a:rPr lang="en-US" dirty="0">
                          <a:latin typeface="Arial" panose="020B0604020202020204" pitchFamily="34" charset="0"/>
                          <a:cs typeface="Arial" panose="020B0604020202020204" pitchFamily="34" charset="0"/>
                        </a:rPr>
                        <a:t> for </a:t>
                      </a:r>
                      <a:r>
                        <a:rPr lang="en-US" i="1" dirty="0">
                          <a:latin typeface="Arial" panose="020B0604020202020204" pitchFamily="34" charset="0"/>
                          <a:cs typeface="Arial" panose="020B0604020202020204" pitchFamily="34" charset="0"/>
                        </a:rPr>
                        <a:t>said</a:t>
                      </a:r>
                      <a:r>
                        <a:rPr lang="en-US" dirty="0">
                          <a:latin typeface="Arial" panose="020B0604020202020204" pitchFamily="34" charset="0"/>
                          <a:cs typeface="Arial" panose="020B0604020202020204" pitchFamily="34" charset="0"/>
                        </a:rPr>
                        <a:t>; slang; poor grammar and profanity.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b="1" dirty="0">
                          <a:latin typeface="Arial" panose="020B0604020202020204" pitchFamily="34" charset="0"/>
                          <a:cs typeface="Arial" panose="020B0604020202020204" pitchFamily="34" charset="0"/>
                        </a:rPr>
                        <a:t>Speech habits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dirty="0">
                          <a:latin typeface="Arial" panose="020B0604020202020204" pitchFamily="34" charset="0"/>
                          <a:cs typeface="Arial" panose="020B0604020202020204" pitchFamily="34" charset="0"/>
                        </a:rPr>
                        <a:t>Recognizing that your credibility can be seriously damaged by sounding uneducated, crude, or adolescent.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107553821"/>
                  </a:ext>
                </a:extLst>
              </a:tr>
              <a:tr h="370840">
                <a:tc>
                  <a:txBody>
                    <a:bodyPr/>
                    <a:lstStyle/>
                    <a:p>
                      <a:r>
                        <a:rPr lang="en-US" dirty="0">
                          <a:latin typeface="Arial" panose="020B0604020202020204" pitchFamily="34" charset="0"/>
                          <a:cs typeface="Arial" panose="020B0604020202020204" pitchFamily="34" charset="0"/>
                        </a:rPr>
                        <a:t>Sloppy messages with incomplete sentences, misspelled words, exclamation points, IM slang, and mindless chatter. E-mail addresses such as </a:t>
                      </a:r>
                      <a:r>
                        <a:rPr lang="en-US" i="1" dirty="0">
                          <a:latin typeface="Arial" panose="020B0604020202020204" pitchFamily="34" charset="0"/>
                          <a:cs typeface="Arial" panose="020B0604020202020204" pitchFamily="34" charset="0"/>
                        </a:rPr>
                        <a:t>partyanimal@gmail.com</a:t>
                      </a:r>
                      <a:r>
                        <a:rPr lang="en-US" dirty="0">
                          <a:latin typeface="Arial" panose="020B0604020202020204" pitchFamily="34" charset="0"/>
                          <a:cs typeface="Arial" panose="020B0604020202020204" pitchFamily="34" charset="0"/>
                        </a:rPr>
                        <a:t>, </a:t>
                      </a:r>
                      <a:r>
                        <a:rPr lang="en-US" i="1" dirty="0">
                          <a:latin typeface="Arial" panose="020B0604020202020204" pitchFamily="34" charset="0"/>
                          <a:cs typeface="Arial" panose="020B0604020202020204" pitchFamily="34" charset="0"/>
                        </a:rPr>
                        <a:t>snugglykitty@icloud.com</a:t>
                      </a:r>
                      <a:r>
                        <a:rPr lang="en-US" dirty="0">
                          <a:latin typeface="Arial" panose="020B0604020202020204" pitchFamily="34" charset="0"/>
                          <a:cs typeface="Arial" panose="020B0604020202020204" pitchFamily="34" charset="0"/>
                        </a:rPr>
                        <a:t>, or </a:t>
                      </a:r>
                      <a:r>
                        <a:rPr lang="en-US" i="1" dirty="0">
                          <a:latin typeface="Arial" panose="020B0604020202020204" pitchFamily="34" charset="0"/>
                          <a:cs typeface="Arial" panose="020B0604020202020204" pitchFamily="34" charset="0"/>
                        </a:rPr>
                        <a:t>hotmama@outlook.com</a:t>
                      </a:r>
                      <a:r>
                        <a:rPr lang="en-US" dirty="0">
                          <a:latin typeface="Arial" panose="020B0604020202020204" pitchFamily="34" charset="0"/>
                          <a:cs typeface="Arial" panose="020B0604020202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b="1" dirty="0">
                          <a:latin typeface="Arial" panose="020B0604020202020204" pitchFamily="34" charset="0"/>
                          <a:cs typeface="Arial" panose="020B0604020202020204" pitchFamily="34" charset="0"/>
                        </a:rPr>
                        <a:t>E-mail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dirty="0">
                          <a:latin typeface="Arial" panose="020B0604020202020204" pitchFamily="34" charset="0"/>
                          <a:cs typeface="Arial" panose="020B0604020202020204" pitchFamily="34" charset="0"/>
                        </a:rPr>
                        <a:t>Messages with subjects, verbs, and punctuation, free from IM abbreviations; messages that are concise and spelled correctly even when brief. E-mail addresses that include a name or a positive, businesslike expression.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530060767"/>
                  </a:ext>
                </a:extLst>
              </a:tr>
            </a:tbl>
          </a:graphicData>
        </a:graphic>
      </p:graphicFrame>
    </p:spTree>
    <p:extLst>
      <p:ext uri="{BB962C8B-B14F-4D97-AF65-F5344CB8AC3E}">
        <p14:creationId xmlns:p14="http://schemas.microsoft.com/office/powerpoint/2010/main" val="31529126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C3FA7B-2C64-C8BB-0DBD-5E70AF5D1C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B5339E-1498-7622-DA15-2BCA0694B64E}"/>
              </a:ext>
            </a:extLst>
          </p:cNvPr>
          <p:cNvSpPr>
            <a:spLocks noGrp="1"/>
          </p:cNvSpPr>
          <p:nvPr>
            <p:ph type="title"/>
          </p:nvPr>
        </p:nvSpPr>
        <p:spPr/>
        <p:txBody>
          <a:bodyPr/>
          <a:lstStyle/>
          <a:p>
            <a:r>
              <a:rPr lang="en-US" dirty="0"/>
              <a:t>Figure 2.12  Projecting Professionalism </a:t>
            </a:r>
            <a:br>
              <a:rPr lang="en-US" dirty="0"/>
            </a:br>
            <a:r>
              <a:rPr lang="en-US" dirty="0"/>
              <a:t>When You Communicate </a:t>
            </a:r>
            <a:r>
              <a:rPr lang="en-US" sz="3200" dirty="0"/>
              <a:t>(2 of 3)</a:t>
            </a:r>
          </a:p>
        </p:txBody>
      </p:sp>
      <p:graphicFrame>
        <p:nvGraphicFramePr>
          <p:cNvPr id="4" name="Content Placeholder 3">
            <a:extLst>
              <a:ext uri="{FF2B5EF4-FFF2-40B4-BE49-F238E27FC236}">
                <a16:creationId xmlns:a16="http://schemas.microsoft.com/office/drawing/2014/main" id="{C7563FED-3A50-1814-22A2-A51B7061930D}"/>
              </a:ext>
            </a:extLst>
          </p:cNvPr>
          <p:cNvGraphicFramePr>
            <a:graphicFrameLocks noGrp="1"/>
          </p:cNvGraphicFramePr>
          <p:nvPr>
            <p:ph idx="1"/>
            <p:extLst>
              <p:ext uri="{D42A27DB-BD31-4B8C-83A1-F6EECF244321}">
                <p14:modId xmlns:p14="http://schemas.microsoft.com/office/powerpoint/2010/main" val="3909451666"/>
              </p:ext>
            </p:extLst>
          </p:nvPr>
        </p:nvGraphicFramePr>
        <p:xfrm>
          <a:off x="476250" y="1825625"/>
          <a:ext cx="11242674" cy="3388360"/>
        </p:xfrm>
        <a:graphic>
          <a:graphicData uri="http://schemas.openxmlformats.org/drawingml/2006/table">
            <a:tbl>
              <a:tblPr firstRow="1" bandRow="1">
                <a:tableStyleId>{5C22544A-7EE6-4342-B048-85BDC9FD1C3A}</a:tableStyleId>
              </a:tblPr>
              <a:tblGrid>
                <a:gridCol w="4687421">
                  <a:extLst>
                    <a:ext uri="{9D8B030D-6E8A-4147-A177-3AD203B41FA5}">
                      <a16:colId xmlns:a16="http://schemas.microsoft.com/office/drawing/2014/main" val="2014793114"/>
                    </a:ext>
                  </a:extLst>
                </a:gridCol>
                <a:gridCol w="1649505">
                  <a:extLst>
                    <a:ext uri="{9D8B030D-6E8A-4147-A177-3AD203B41FA5}">
                      <a16:colId xmlns:a16="http://schemas.microsoft.com/office/drawing/2014/main" val="2298269973"/>
                    </a:ext>
                  </a:extLst>
                </a:gridCol>
                <a:gridCol w="4905748">
                  <a:extLst>
                    <a:ext uri="{9D8B030D-6E8A-4147-A177-3AD203B41FA5}">
                      <a16:colId xmlns:a16="http://schemas.microsoft.com/office/drawing/2014/main" val="3498990098"/>
                    </a:ext>
                  </a:extLst>
                </a:gridCol>
              </a:tblGrid>
              <a:tr h="370840">
                <a:tc>
                  <a:txBody>
                    <a:bodyPr/>
                    <a:lstStyle/>
                    <a:p>
                      <a:pPr algn="ctr"/>
                      <a:r>
                        <a:rPr lang="en-US" dirty="0">
                          <a:latin typeface="Arial" panose="020B0604020202020204" pitchFamily="34" charset="0"/>
                          <a:cs typeface="Arial" panose="020B0604020202020204" pitchFamily="34" charset="0"/>
                        </a:rPr>
                        <a:t>Unprofessional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Arial" panose="020B0604020202020204" pitchFamily="34" charset="0"/>
                          <a:cs typeface="Arial" panose="020B0604020202020204" pitchFamily="34" charset="0"/>
                        </a:rPr>
                        <a:t>Professional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8319201"/>
                  </a:ext>
                </a:extLst>
              </a:tr>
              <a:tr h="370840">
                <a:tc>
                  <a:txBody>
                    <a:bodyPr/>
                    <a:lstStyle/>
                    <a:p>
                      <a:r>
                        <a:rPr lang="en-US" dirty="0">
                          <a:latin typeface="Arial" panose="020B0604020202020204" pitchFamily="34" charset="0"/>
                          <a:cs typeface="Arial" panose="020B0604020202020204" pitchFamily="34" charset="0"/>
                        </a:rPr>
                        <a:t>Suggestive handles and user names that point to an immature, unhealthy lifestyle. Posts that reveal political, religious, and other personal leanings.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b="1" dirty="0">
                          <a:latin typeface="Arial" panose="020B0604020202020204" pitchFamily="34" charset="0"/>
                          <a:cs typeface="Arial" panose="020B0604020202020204" pitchFamily="34" charset="0"/>
                        </a:rPr>
                        <a:t>Internet, social media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dirty="0">
                          <a:latin typeface="Arial" panose="020B0604020202020204" pitchFamily="34" charset="0"/>
                          <a:cs typeface="Arial" panose="020B0604020202020204" pitchFamily="34" charset="0"/>
                        </a:rPr>
                        <a:t>Real name handles and user names that don’t sound cute or like chatroom nicknames. Posts in good taste, fit for public consumption.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62166934"/>
                  </a:ext>
                </a:extLst>
              </a:tr>
              <a:tr h="370840">
                <a:tc>
                  <a:txBody>
                    <a:bodyPr/>
                    <a:lstStyle/>
                    <a:p>
                      <a:r>
                        <a:rPr lang="en-US" dirty="0">
                          <a:latin typeface="Arial" panose="020B0604020202020204" pitchFamily="34" charset="0"/>
                          <a:cs typeface="Arial" panose="020B0604020202020204" pitchFamily="34" charset="0"/>
                        </a:rPr>
                        <a:t>An outgoing message with strident background music, weird sounds, or a joke message.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b="1" dirty="0">
                          <a:latin typeface="Arial" panose="020B0604020202020204" pitchFamily="34" charset="0"/>
                          <a:cs typeface="Arial" panose="020B0604020202020204" pitchFamily="34" charset="0"/>
                        </a:rPr>
                        <a:t>Voice mail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dirty="0">
                          <a:latin typeface="Arial" panose="020B0604020202020204" pitchFamily="34" charset="0"/>
                          <a:cs typeface="Arial" panose="020B0604020202020204" pitchFamily="34" charset="0"/>
                        </a:rPr>
                        <a:t>An outgoing message that states your name or phone number and provides instructions for leaving a message.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650827555"/>
                  </a:ext>
                </a:extLst>
              </a:tr>
              <a:tr h="370840">
                <a:tc>
                  <a:txBody>
                    <a:bodyPr/>
                    <a:lstStyle/>
                    <a:p>
                      <a:r>
                        <a:rPr lang="en-US" dirty="0">
                          <a:latin typeface="Arial" panose="020B0604020202020204" pitchFamily="34" charset="0"/>
                          <a:cs typeface="Arial" panose="020B0604020202020204" pitchFamily="34" charset="0"/>
                        </a:rPr>
                        <a:t>Soap operas, thunderous music, or a TV football game playing noisily in the background when you answer the phone.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b="1" dirty="0">
                          <a:latin typeface="Arial" panose="020B0604020202020204" pitchFamily="34" charset="0"/>
                          <a:cs typeface="Arial" panose="020B0604020202020204" pitchFamily="34" charset="0"/>
                        </a:rPr>
                        <a:t>Telephone presence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dirty="0">
                          <a:latin typeface="Arial" panose="020B0604020202020204" pitchFamily="34" charset="0"/>
                          <a:cs typeface="Arial" panose="020B0604020202020204" pitchFamily="34" charset="0"/>
                        </a:rPr>
                        <a:t>A quiet background when you answer the telephone, especially if you are expecting a prospective employer’s call.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690512936"/>
                  </a:ext>
                </a:extLst>
              </a:tr>
            </a:tbl>
          </a:graphicData>
        </a:graphic>
      </p:graphicFrame>
    </p:spTree>
    <p:extLst>
      <p:ext uri="{BB962C8B-B14F-4D97-AF65-F5344CB8AC3E}">
        <p14:creationId xmlns:p14="http://schemas.microsoft.com/office/powerpoint/2010/main" val="41078105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7F73F-53F8-36C3-E0AD-B9BF54016B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D1BC82-AC02-CA3F-3EB0-B899C03CF85A}"/>
              </a:ext>
            </a:extLst>
          </p:cNvPr>
          <p:cNvSpPr>
            <a:spLocks noGrp="1"/>
          </p:cNvSpPr>
          <p:nvPr>
            <p:ph type="title"/>
          </p:nvPr>
        </p:nvSpPr>
        <p:spPr/>
        <p:txBody>
          <a:bodyPr/>
          <a:lstStyle/>
          <a:p>
            <a:r>
              <a:rPr lang="en-US" dirty="0"/>
              <a:t>Figure 2.12  Projecting Professionalism </a:t>
            </a:r>
            <a:br>
              <a:rPr lang="en-US" dirty="0"/>
            </a:br>
            <a:r>
              <a:rPr lang="en-US" dirty="0"/>
              <a:t>When You Communicate </a:t>
            </a:r>
            <a:r>
              <a:rPr lang="en-US" sz="3200" dirty="0"/>
              <a:t>(3 of 3)</a:t>
            </a:r>
          </a:p>
        </p:txBody>
      </p:sp>
      <p:graphicFrame>
        <p:nvGraphicFramePr>
          <p:cNvPr id="4" name="Content Placeholder 3">
            <a:extLst>
              <a:ext uri="{FF2B5EF4-FFF2-40B4-BE49-F238E27FC236}">
                <a16:creationId xmlns:a16="http://schemas.microsoft.com/office/drawing/2014/main" id="{3256A510-A20E-B49F-020F-FD149DFA819F}"/>
              </a:ext>
            </a:extLst>
          </p:cNvPr>
          <p:cNvGraphicFramePr>
            <a:graphicFrameLocks noGrp="1"/>
          </p:cNvGraphicFramePr>
          <p:nvPr>
            <p:ph idx="1"/>
            <p:extLst>
              <p:ext uri="{D42A27DB-BD31-4B8C-83A1-F6EECF244321}">
                <p14:modId xmlns:p14="http://schemas.microsoft.com/office/powerpoint/2010/main" val="3952100841"/>
              </p:ext>
            </p:extLst>
          </p:nvPr>
        </p:nvGraphicFramePr>
        <p:xfrm>
          <a:off x="476250" y="1825625"/>
          <a:ext cx="11242674" cy="3022600"/>
        </p:xfrm>
        <a:graphic>
          <a:graphicData uri="http://schemas.openxmlformats.org/drawingml/2006/table">
            <a:tbl>
              <a:tblPr firstRow="1" bandRow="1">
                <a:solidFill>
                  <a:srgbClr val="F0F0F0">
                    <a:alpha val="78824"/>
                  </a:srgbClr>
                </a:solidFill>
                <a:tableStyleId>{5C22544A-7EE6-4342-B048-85BDC9FD1C3A}</a:tableStyleId>
              </a:tblPr>
              <a:tblGrid>
                <a:gridCol w="4687421">
                  <a:extLst>
                    <a:ext uri="{9D8B030D-6E8A-4147-A177-3AD203B41FA5}">
                      <a16:colId xmlns:a16="http://schemas.microsoft.com/office/drawing/2014/main" val="2014793114"/>
                    </a:ext>
                  </a:extLst>
                </a:gridCol>
                <a:gridCol w="1649505">
                  <a:extLst>
                    <a:ext uri="{9D8B030D-6E8A-4147-A177-3AD203B41FA5}">
                      <a16:colId xmlns:a16="http://schemas.microsoft.com/office/drawing/2014/main" val="2298269973"/>
                    </a:ext>
                  </a:extLst>
                </a:gridCol>
                <a:gridCol w="4905748">
                  <a:extLst>
                    <a:ext uri="{9D8B030D-6E8A-4147-A177-3AD203B41FA5}">
                      <a16:colId xmlns:a16="http://schemas.microsoft.com/office/drawing/2014/main" val="3498990098"/>
                    </a:ext>
                  </a:extLst>
                </a:gridCol>
              </a:tblGrid>
              <a:tr h="370840">
                <a:tc>
                  <a:txBody>
                    <a:bodyPr/>
                    <a:lstStyle/>
                    <a:p>
                      <a:pPr algn="ctr"/>
                      <a:r>
                        <a:rPr lang="en-US" dirty="0">
                          <a:latin typeface="Arial" panose="020B0604020202020204" pitchFamily="34" charset="0"/>
                          <a:cs typeface="Arial" panose="020B0604020202020204" pitchFamily="34" charset="0"/>
                        </a:rPr>
                        <a:t>Unprofessional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Arial" panose="020B0604020202020204" pitchFamily="34" charset="0"/>
                          <a:cs typeface="Arial" panose="020B0604020202020204" pitchFamily="34" charset="0"/>
                        </a:rPr>
                        <a:t>Professional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8319201"/>
                  </a:ext>
                </a:extLst>
              </a:tr>
              <a:tr h="370840">
                <a:tc>
                  <a:txBody>
                    <a:bodyPr/>
                    <a:lstStyle/>
                    <a:p>
                      <a:r>
                        <a:rPr lang="en-US" dirty="0">
                          <a:latin typeface="Arial" panose="020B0604020202020204" pitchFamily="34" charset="0"/>
                          <a:cs typeface="Arial" panose="020B0604020202020204" pitchFamily="34" charset="0"/>
                        </a:rPr>
                        <a:t>Using electronics during business meetings for unrelated purposes or during conversations with fellow employees; raising your voice (cell yell); forcing others to overhear your calls.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b="1" dirty="0">
                          <a:latin typeface="Arial" panose="020B0604020202020204" pitchFamily="34" charset="0"/>
                          <a:cs typeface="Arial" panose="020B0604020202020204" pitchFamily="34" charset="0"/>
                        </a:rPr>
                        <a:t>Cell phones, tablets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dirty="0">
                          <a:solidFill>
                            <a:schemeClr val="tx1"/>
                          </a:solidFill>
                          <a:latin typeface="Arial" panose="020B0604020202020204" pitchFamily="34" charset="0"/>
                          <a:cs typeface="Arial" panose="020B0604020202020204" pitchFamily="34" charset="0"/>
                        </a:rPr>
                        <a:t>Turning off phone and message notification, both audible and vibrate, during meetings; using your smart devices only for meeting-related purposes.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extLst>
                  <a:ext uri="{0D108BD9-81ED-4DB2-BD59-A6C34878D82A}">
                    <a16:rowId xmlns:a16="http://schemas.microsoft.com/office/drawing/2014/main" val="2984607477"/>
                  </a:ext>
                </a:extLst>
              </a:tr>
              <a:tr h="370840">
                <a:tc>
                  <a:txBody>
                    <a:bodyPr/>
                    <a:lstStyle/>
                    <a:p>
                      <a:r>
                        <a:rPr lang="en-US" dirty="0">
                          <a:latin typeface="Arial" panose="020B0604020202020204" pitchFamily="34" charset="0"/>
                          <a:cs typeface="Arial" panose="020B0604020202020204" pitchFamily="34" charset="0"/>
                        </a:rPr>
                        <a:t>Sending and receiving text messages during meetings, allowing texting to interrupt face-to-face conversations, or texting when driving.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b="1" dirty="0">
                          <a:latin typeface="Arial" panose="020B0604020202020204" pitchFamily="34" charset="0"/>
                          <a:cs typeface="Arial" panose="020B0604020202020204" pitchFamily="34" charset="0"/>
                        </a:rPr>
                        <a:t>Texting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dirty="0">
                          <a:solidFill>
                            <a:schemeClr val="tx1"/>
                          </a:solidFill>
                          <a:latin typeface="Arial" panose="020B0604020202020204" pitchFamily="34" charset="0"/>
                          <a:cs typeface="Arial" panose="020B0604020202020204" pitchFamily="34" charset="0"/>
                        </a:rPr>
                        <a:t>Sending appropriate business text messages only when necessary (perhaps when a cell phone call would disturb others).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extLst>
                  <a:ext uri="{0D108BD9-81ED-4DB2-BD59-A6C34878D82A}">
                    <a16:rowId xmlns:a16="http://schemas.microsoft.com/office/drawing/2014/main" val="541410045"/>
                  </a:ext>
                </a:extLst>
              </a:tr>
            </a:tbl>
          </a:graphicData>
        </a:graphic>
      </p:graphicFrame>
    </p:spTree>
    <p:extLst>
      <p:ext uri="{BB962C8B-B14F-4D97-AF65-F5344CB8AC3E}">
        <p14:creationId xmlns:p14="http://schemas.microsoft.com/office/powerpoint/2010/main" val="217184748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27C166-5746-531A-B145-4BD732E291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0CD88F-7BB7-A5C7-488F-68440D29C8B6}"/>
              </a:ext>
            </a:extLst>
          </p:cNvPr>
          <p:cNvSpPr>
            <a:spLocks noGrp="1"/>
          </p:cNvSpPr>
          <p:nvPr>
            <p:ph type="title"/>
          </p:nvPr>
        </p:nvSpPr>
        <p:spPr/>
        <p:txBody>
          <a:bodyPr/>
          <a:lstStyle/>
          <a:p>
            <a:r>
              <a:rPr lang="en-US" dirty="0"/>
              <a:t>Developing Professionalism and Business Etiquette Skills On-Site and Online </a:t>
            </a:r>
            <a:r>
              <a:rPr lang="en-US" sz="3200" dirty="0"/>
              <a:t>(2 of 3)</a:t>
            </a:r>
            <a:endParaRPr lang="en-US" dirty="0"/>
          </a:p>
        </p:txBody>
      </p:sp>
      <p:sp>
        <p:nvSpPr>
          <p:cNvPr id="3" name="Content Placeholder 2">
            <a:extLst>
              <a:ext uri="{FF2B5EF4-FFF2-40B4-BE49-F238E27FC236}">
                <a16:creationId xmlns:a16="http://schemas.microsoft.com/office/drawing/2014/main" id="{E855D200-E246-B4B4-6DE4-E1C843C85FB9}"/>
              </a:ext>
            </a:extLst>
          </p:cNvPr>
          <p:cNvSpPr>
            <a:spLocks noGrp="1"/>
          </p:cNvSpPr>
          <p:nvPr>
            <p:ph idx="1"/>
          </p:nvPr>
        </p:nvSpPr>
        <p:spPr/>
        <p:txBody>
          <a:bodyPr/>
          <a:lstStyle/>
          <a:p>
            <a:pPr marL="0" indent="0">
              <a:spcBef>
                <a:spcPts val="0"/>
              </a:spcBef>
              <a:spcAft>
                <a:spcPts val="600"/>
              </a:spcAft>
              <a:buNone/>
            </a:pPr>
            <a:r>
              <a:rPr lang="en-US" b="1" dirty="0"/>
              <a:t>Gaining an Etiquette Edge in a Networked World</a:t>
            </a:r>
          </a:p>
          <a:p>
            <a:pPr>
              <a:spcBef>
                <a:spcPts val="0"/>
              </a:spcBef>
              <a:spcAft>
                <a:spcPts val="600"/>
              </a:spcAft>
            </a:pPr>
            <a:r>
              <a:rPr lang="en-US" dirty="0"/>
              <a:t>Use these pointers to polish social competencies:</a:t>
            </a:r>
          </a:p>
          <a:p>
            <a:pPr marL="695325">
              <a:spcBef>
                <a:spcPts val="0"/>
              </a:spcBef>
              <a:spcAft>
                <a:spcPts val="600"/>
              </a:spcAft>
              <a:buFont typeface="Arial" panose="020B0604020202020204" pitchFamily="34" charset="0"/>
              <a:buChar char="−"/>
            </a:pPr>
            <a:r>
              <a:rPr lang="en-US" dirty="0"/>
              <a:t>Use polite words. Be generous with words and phrases such as </a:t>
            </a:r>
            <a:r>
              <a:rPr lang="en-US" i="1" dirty="0"/>
              <a:t>please</a:t>
            </a:r>
            <a:r>
              <a:rPr lang="en-US" dirty="0"/>
              <a:t>, </a:t>
            </a:r>
            <a:r>
              <a:rPr lang="en-US" i="1" dirty="0"/>
              <a:t>thank you</a:t>
            </a:r>
            <a:r>
              <a:rPr lang="en-US" dirty="0"/>
              <a:t>, and </a:t>
            </a:r>
            <a:r>
              <a:rPr lang="en-US" i="1" dirty="0"/>
              <a:t>you’re welcome</a:t>
            </a:r>
            <a:r>
              <a:rPr lang="en-US" dirty="0"/>
              <a:t>.</a:t>
            </a:r>
          </a:p>
          <a:p>
            <a:pPr marL="695325">
              <a:spcBef>
                <a:spcPts val="0"/>
              </a:spcBef>
              <a:spcAft>
                <a:spcPts val="600"/>
              </a:spcAft>
              <a:buFont typeface="Arial" panose="020B0604020202020204" pitchFamily="34" charset="0"/>
              <a:buChar char="−"/>
            </a:pPr>
            <a:r>
              <a:rPr lang="en-US" dirty="0"/>
              <a:t>Express sincere appreciation and praise. Tell coworkers verbally or in writing how much their efforts are appreciated.</a:t>
            </a:r>
          </a:p>
          <a:p>
            <a:pPr marL="695325">
              <a:spcBef>
                <a:spcPts val="0"/>
              </a:spcBef>
              <a:spcAft>
                <a:spcPts val="600"/>
              </a:spcAft>
              <a:buFont typeface="Arial" panose="020B0604020202020204" pitchFamily="34" charset="0"/>
              <a:buChar char="−"/>
            </a:pPr>
            <a:r>
              <a:rPr lang="en-US" dirty="0"/>
              <a:t>Be selective in sharing personal information. Avoid talking about health concerns, personal relationships, or finances.</a:t>
            </a:r>
          </a:p>
          <a:p>
            <a:pPr marL="695325">
              <a:spcBef>
                <a:spcPts val="0"/>
              </a:spcBef>
              <a:spcAft>
                <a:spcPts val="600"/>
              </a:spcAft>
              <a:buFont typeface="Arial" panose="020B0604020202020204" pitchFamily="34" charset="0"/>
              <a:buChar char="−"/>
            </a:pPr>
            <a:r>
              <a:rPr lang="en-US" dirty="0"/>
              <a:t>Don't put people down. A reputation for criticizing others will have coworkers wondering what is being said behind their backs.</a:t>
            </a:r>
          </a:p>
        </p:txBody>
      </p:sp>
    </p:spTree>
    <p:extLst>
      <p:ext uri="{BB962C8B-B14F-4D97-AF65-F5344CB8AC3E}">
        <p14:creationId xmlns:p14="http://schemas.microsoft.com/office/powerpoint/2010/main" val="36569666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98049-3AF2-015B-BE12-819B54839F10}"/>
              </a:ext>
            </a:extLst>
          </p:cNvPr>
          <p:cNvSpPr>
            <a:spLocks noGrp="1"/>
          </p:cNvSpPr>
          <p:nvPr>
            <p:ph type="title"/>
          </p:nvPr>
        </p:nvSpPr>
        <p:spPr/>
        <p:txBody>
          <a:bodyPr/>
          <a:lstStyle/>
          <a:p>
            <a:r>
              <a:rPr lang="en-US" dirty="0"/>
              <a:t>Developing Professionalism and Business Etiquette Skills On-Site and Online </a:t>
            </a:r>
            <a:r>
              <a:rPr lang="en-US" sz="3200" dirty="0"/>
              <a:t>(3 of 3)</a:t>
            </a:r>
            <a:endParaRPr lang="en-US" dirty="0"/>
          </a:p>
        </p:txBody>
      </p:sp>
      <p:sp>
        <p:nvSpPr>
          <p:cNvPr id="3" name="Content Placeholder 2">
            <a:extLst>
              <a:ext uri="{FF2B5EF4-FFF2-40B4-BE49-F238E27FC236}">
                <a16:creationId xmlns:a16="http://schemas.microsoft.com/office/drawing/2014/main" id="{5D64CF5C-41DF-8598-5136-BECFD017D3F9}"/>
              </a:ext>
            </a:extLst>
          </p:cNvPr>
          <p:cNvSpPr>
            <a:spLocks noGrp="1"/>
          </p:cNvSpPr>
          <p:nvPr>
            <p:ph idx="1"/>
          </p:nvPr>
        </p:nvSpPr>
        <p:spPr/>
        <p:txBody>
          <a:bodyPr/>
          <a:lstStyle/>
          <a:p>
            <a:pPr marL="695325">
              <a:spcBef>
                <a:spcPts val="0"/>
              </a:spcBef>
              <a:spcAft>
                <a:spcPts val="600"/>
              </a:spcAft>
              <a:buFont typeface="Arial" panose="020B0604020202020204" pitchFamily="34" charset="0"/>
              <a:buChar char="−"/>
            </a:pPr>
            <a:r>
              <a:rPr lang="en-US" dirty="0"/>
              <a:t>Respect coworkers' space. Turn down the phone ringer and avoid strong-smelling food or perfume.</a:t>
            </a:r>
          </a:p>
          <a:p>
            <a:pPr marL="695325">
              <a:spcBef>
                <a:spcPts val="0"/>
              </a:spcBef>
              <a:spcAft>
                <a:spcPts val="600"/>
              </a:spcAft>
              <a:buFont typeface="Arial" panose="020B0604020202020204" pitchFamily="34" charset="0"/>
              <a:buChar char="−"/>
            </a:pPr>
            <a:r>
              <a:rPr lang="en-US" dirty="0"/>
              <a:t>Rise above others' rudeness. Refuse to use profanity or participate in questionable joke-telling.</a:t>
            </a:r>
          </a:p>
          <a:p>
            <a:pPr marL="695325">
              <a:spcBef>
                <a:spcPts val="0"/>
              </a:spcBef>
              <a:spcAft>
                <a:spcPts val="600"/>
              </a:spcAft>
              <a:buFont typeface="Arial" panose="020B0604020202020204" pitchFamily="34" charset="0"/>
              <a:buChar char="−"/>
            </a:pPr>
            <a:r>
              <a:rPr lang="en-US" dirty="0"/>
              <a:t>Be considerate when sharing space and equipment with others. Clean up when a task is complete.</a:t>
            </a:r>
          </a:p>
          <a:p>
            <a:pPr marL="695325">
              <a:spcBef>
                <a:spcPts val="0"/>
              </a:spcBef>
              <a:spcAft>
                <a:spcPts val="600"/>
              </a:spcAft>
              <a:buFont typeface="Arial" panose="020B0604020202020204" pitchFamily="34" charset="0"/>
              <a:buChar char="−"/>
            </a:pPr>
            <a:r>
              <a:rPr lang="en-US" dirty="0"/>
              <a:t>Choose the high road in conflict. Keep a calm tone and focus on the work rather than on personality differences.</a:t>
            </a:r>
          </a:p>
          <a:p>
            <a:pPr marL="695325">
              <a:spcBef>
                <a:spcPts val="0"/>
              </a:spcBef>
              <a:spcAft>
                <a:spcPts val="600"/>
              </a:spcAft>
              <a:buFont typeface="Arial" panose="020B0604020202020204" pitchFamily="34" charset="0"/>
              <a:buChar char="−"/>
            </a:pPr>
            <a:r>
              <a:rPr lang="en-US" dirty="0"/>
              <a:t>Disagree agreeably. Respect the opinions of others.</a:t>
            </a:r>
          </a:p>
        </p:txBody>
      </p:sp>
    </p:spTree>
    <p:extLst>
      <p:ext uri="{BB962C8B-B14F-4D97-AF65-F5344CB8AC3E}">
        <p14:creationId xmlns:p14="http://schemas.microsoft.com/office/powerpoint/2010/main" val="29744709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1EA00E-9341-F534-8EC9-395E7B901B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35C8A0-7B47-996C-DDDE-549E8BA4AE57}"/>
              </a:ext>
            </a:extLst>
          </p:cNvPr>
          <p:cNvSpPr>
            <a:spLocks noGrp="1"/>
          </p:cNvSpPr>
          <p:nvPr>
            <p:ph type="title"/>
          </p:nvPr>
        </p:nvSpPr>
        <p:spPr/>
        <p:txBody>
          <a:bodyPr/>
          <a:lstStyle/>
          <a:p>
            <a:r>
              <a:rPr lang="en-US" dirty="0"/>
              <a:t>Figure 2.13  The Six Dimensions of Professional Behavior</a:t>
            </a:r>
          </a:p>
        </p:txBody>
      </p:sp>
      <p:pic>
        <p:nvPicPr>
          <p:cNvPr id="5" name="Content Placeholder 4" descr="A wheel diagram presents professional behavior with the following six dimensions: appearance appeal, tolerance tact, honesty ethics, reliability diligence, collegiality sharing, and courtesy respect. The appearance appeal includes dining etiquette, good hygiene and grooming, and attractive business attire. The tolerance tact includes the ability to compromise, fair treatment of others, and self-control. The honesty ethics include truthfulness, respecting others, fair competition, and empathy. The reliability diligence includes dependability, honoring commitments keeping promises, and consistent performance. The collegiality sharing includes helpfulness, showing up prepared, and delivering high-quality work. The courtesy respect includes promptness, giving and accepting criticism graciously, apologizing for errors, and sincerity.">
            <a:extLst>
              <a:ext uri="{FF2B5EF4-FFF2-40B4-BE49-F238E27FC236}">
                <a16:creationId xmlns:a16="http://schemas.microsoft.com/office/drawing/2014/main" id="{832AC76F-DC9C-3331-606F-1D74EAEA7CF6}"/>
              </a:ext>
            </a:extLst>
          </p:cNvPr>
          <p:cNvPicPr>
            <a:picLocks noGrp="1" noChangeAspect="1"/>
          </p:cNvPicPr>
          <p:nvPr>
            <p:ph idx="1"/>
          </p:nvPr>
        </p:nvPicPr>
        <p:blipFill>
          <a:blip r:embed="rId3"/>
          <a:stretch>
            <a:fillRect/>
          </a:stretch>
        </p:blipFill>
        <p:spPr>
          <a:xfrm>
            <a:off x="3880378" y="1770540"/>
            <a:ext cx="4434418" cy="4351338"/>
          </a:xfrm>
        </p:spPr>
      </p:pic>
    </p:spTree>
    <p:extLst>
      <p:ext uri="{BB962C8B-B14F-4D97-AF65-F5344CB8AC3E}">
        <p14:creationId xmlns:p14="http://schemas.microsoft.com/office/powerpoint/2010/main" val="6404410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361D0-0340-A281-547D-4F0F1B2F8D8A}"/>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62434314-E8C4-A7D2-CB20-06417FF56DC5}"/>
              </a:ext>
            </a:extLst>
          </p:cNvPr>
          <p:cNvSpPr>
            <a:spLocks noGrp="1"/>
          </p:cNvSpPr>
          <p:nvPr>
            <p:ph idx="1"/>
          </p:nvPr>
        </p:nvSpPr>
        <p:spPr/>
        <p:txBody>
          <a:bodyPr/>
          <a:lstStyle/>
          <a:p>
            <a:pPr marL="1084263" indent="-1084263">
              <a:spcBef>
                <a:spcPts val="600"/>
              </a:spcBef>
              <a:spcAft>
                <a:spcPts val="600"/>
              </a:spcAft>
              <a:buNone/>
            </a:pPr>
            <a:r>
              <a:rPr lang="en-US" sz="2600" dirty="0"/>
              <a:t>After reading this chapter, you should be able to: </a:t>
            </a:r>
          </a:p>
          <a:p>
            <a:pPr>
              <a:spcBef>
                <a:spcPts val="600"/>
              </a:spcBef>
              <a:spcAft>
                <a:spcPts val="600"/>
              </a:spcAft>
            </a:pPr>
            <a:r>
              <a:rPr lang="en-US" dirty="0"/>
              <a:t>Explain how you can contribute to successful team performance in the digital-age workplace.</a:t>
            </a:r>
          </a:p>
          <a:p>
            <a:pPr>
              <a:spcBef>
                <a:spcPts val="600"/>
              </a:spcBef>
              <a:spcAft>
                <a:spcPts val="600"/>
              </a:spcAft>
            </a:pPr>
            <a:r>
              <a:rPr lang="en-US" dirty="0"/>
              <a:t>Identify best practices for effective face-to-face and virtual meetings.</a:t>
            </a:r>
          </a:p>
          <a:p>
            <a:pPr>
              <a:spcBef>
                <a:spcPts val="600"/>
              </a:spcBef>
              <a:spcAft>
                <a:spcPts val="600"/>
              </a:spcAft>
            </a:pPr>
            <a:r>
              <a:rPr lang="en-US" dirty="0"/>
              <a:t>Name active listening skills.</a:t>
            </a:r>
          </a:p>
          <a:p>
            <a:pPr>
              <a:spcBef>
                <a:spcPts val="600"/>
              </a:spcBef>
              <a:spcAft>
                <a:spcPts val="600"/>
              </a:spcAft>
            </a:pPr>
            <a:r>
              <a:rPr lang="en-US" dirty="0"/>
              <a:t>Discuss how effective nonverbal communication can help you advance your career.</a:t>
            </a:r>
          </a:p>
          <a:p>
            <a:pPr>
              <a:spcBef>
                <a:spcPts val="600"/>
              </a:spcBef>
              <a:spcAft>
                <a:spcPts val="600"/>
              </a:spcAft>
            </a:pPr>
            <a:r>
              <a:rPr lang="en-US" dirty="0"/>
              <a:t>Describe how developing professionalism and business etiquette skills can give you a competitive edge.</a:t>
            </a:r>
          </a:p>
        </p:txBody>
      </p:sp>
    </p:spTree>
    <p:extLst>
      <p:ext uri="{BB962C8B-B14F-4D97-AF65-F5344CB8AC3E}">
        <p14:creationId xmlns:p14="http://schemas.microsoft.com/office/powerpoint/2010/main" val="1662477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669BF-A9C6-4E73-A2CD-78EFA9B12125}"/>
              </a:ext>
            </a:extLst>
          </p:cNvPr>
          <p:cNvSpPr>
            <a:spLocks noGrp="1"/>
          </p:cNvSpPr>
          <p:nvPr>
            <p:ph type="title"/>
          </p:nvPr>
        </p:nvSpPr>
        <p:spPr/>
        <p:txBody>
          <a:bodyPr/>
          <a:lstStyle/>
          <a:p>
            <a:r>
              <a:rPr lang="en-US" dirty="0"/>
              <a:t>Succeeding in Professional Teams</a:t>
            </a:r>
            <a:br>
              <a:rPr lang="en-US" dirty="0"/>
            </a:br>
            <a:r>
              <a:rPr lang="en-US" sz="3200" dirty="0"/>
              <a:t>(2 of 9)</a:t>
            </a:r>
            <a:endParaRPr lang="en-US" dirty="0"/>
          </a:p>
        </p:txBody>
      </p:sp>
      <p:sp>
        <p:nvSpPr>
          <p:cNvPr id="3" name="Content Placeholder 2">
            <a:extLst>
              <a:ext uri="{FF2B5EF4-FFF2-40B4-BE49-F238E27FC236}">
                <a16:creationId xmlns:a16="http://schemas.microsoft.com/office/drawing/2014/main" id="{E9E4587A-240C-7C36-3576-6A1317525E80}"/>
              </a:ext>
            </a:extLst>
          </p:cNvPr>
          <p:cNvSpPr>
            <a:spLocks noGrp="1"/>
          </p:cNvSpPr>
          <p:nvPr>
            <p:ph idx="1"/>
          </p:nvPr>
        </p:nvSpPr>
        <p:spPr>
          <a:xfrm>
            <a:off x="473242" y="1687517"/>
            <a:ext cx="11241915" cy="4351338"/>
          </a:xfrm>
        </p:spPr>
        <p:txBody>
          <a:bodyPr/>
          <a:lstStyle/>
          <a:p>
            <a:pPr marL="0" indent="0">
              <a:spcBef>
                <a:spcPts val="600"/>
              </a:spcBef>
              <a:spcAft>
                <a:spcPts val="600"/>
              </a:spcAft>
              <a:buNone/>
            </a:pPr>
            <a:r>
              <a:rPr lang="en-US" sz="2200" b="1" dirty="0"/>
              <a:t>Understanding the Purpose of Teams</a:t>
            </a:r>
          </a:p>
          <a:p>
            <a:pPr>
              <a:spcBef>
                <a:spcPts val="600"/>
              </a:spcBef>
              <a:spcAft>
                <a:spcPts val="600"/>
              </a:spcAft>
            </a:pPr>
            <a:r>
              <a:rPr lang="en-US" sz="2200" kern="1200" dirty="0">
                <a:solidFill>
                  <a:schemeClr val="tx1"/>
                </a:solidFill>
                <a:effectLst/>
                <a:latin typeface="Arial" panose="020B0604020202020204" pitchFamily="34" charset="0"/>
                <a:ea typeface="+mn-ea"/>
                <a:cs typeface="Arial" panose="020B0604020202020204" pitchFamily="34" charset="0"/>
              </a:rPr>
              <a:t>Teams are formed for the following reasons:</a:t>
            </a:r>
          </a:p>
          <a:p>
            <a:pPr marL="695325" lvl="0">
              <a:spcBef>
                <a:spcPts val="0"/>
              </a:spcBef>
              <a:spcAft>
                <a:spcPts val="0"/>
              </a:spcAft>
              <a:buFont typeface="Arial" panose="020B0604020202020204" pitchFamily="34" charset="0"/>
              <a:buChar char="−"/>
            </a:pPr>
            <a:r>
              <a:rPr lang="en-US" sz="2200" dirty="0"/>
              <a:t>Better decisions </a:t>
            </a:r>
          </a:p>
          <a:p>
            <a:pPr marL="695325" lvl="0">
              <a:spcBef>
                <a:spcPts val="0"/>
              </a:spcBef>
              <a:spcAft>
                <a:spcPts val="0"/>
              </a:spcAft>
              <a:buFont typeface="Arial" panose="020B0604020202020204" pitchFamily="34" charset="0"/>
              <a:buChar char="−"/>
            </a:pPr>
            <a:r>
              <a:rPr lang="en-US" sz="2200" dirty="0"/>
              <a:t>Faster responses </a:t>
            </a:r>
          </a:p>
          <a:p>
            <a:pPr marL="695325" lvl="0">
              <a:spcBef>
                <a:spcPts val="0"/>
              </a:spcBef>
              <a:spcAft>
                <a:spcPts val="0"/>
              </a:spcAft>
              <a:buFont typeface="Arial" panose="020B0604020202020204" pitchFamily="34" charset="0"/>
              <a:buChar char="−"/>
            </a:pPr>
            <a:r>
              <a:rPr lang="en-US" sz="2200" dirty="0"/>
              <a:t>Increased productivity</a:t>
            </a:r>
          </a:p>
          <a:p>
            <a:pPr marL="695325" lvl="0">
              <a:spcBef>
                <a:spcPts val="0"/>
              </a:spcBef>
              <a:spcAft>
                <a:spcPts val="0"/>
              </a:spcAft>
              <a:buFont typeface="Arial" panose="020B0604020202020204" pitchFamily="34" charset="0"/>
              <a:buChar char="−"/>
            </a:pPr>
            <a:r>
              <a:rPr lang="en-US" sz="2200" dirty="0"/>
              <a:t>Greater buy-in</a:t>
            </a:r>
          </a:p>
          <a:p>
            <a:pPr marL="695325" lvl="0">
              <a:spcBef>
                <a:spcPts val="0"/>
              </a:spcBef>
              <a:spcAft>
                <a:spcPts val="0"/>
              </a:spcAft>
              <a:buFont typeface="Arial" panose="020B0604020202020204" pitchFamily="34" charset="0"/>
              <a:buChar char="−"/>
            </a:pPr>
            <a:r>
              <a:rPr lang="en-US" sz="2200" dirty="0"/>
              <a:t>Less resistance to change</a:t>
            </a:r>
          </a:p>
          <a:p>
            <a:pPr marL="695325" lvl="0">
              <a:spcBef>
                <a:spcPts val="0"/>
              </a:spcBef>
              <a:spcAft>
                <a:spcPts val="0"/>
              </a:spcAft>
              <a:buFont typeface="Arial" panose="020B0604020202020204" pitchFamily="34" charset="0"/>
              <a:buChar char="−"/>
            </a:pPr>
            <a:r>
              <a:rPr lang="en-US" sz="2200" dirty="0"/>
              <a:t>Improved employee morale</a:t>
            </a:r>
          </a:p>
          <a:p>
            <a:pPr marL="695325" lvl="0">
              <a:spcBef>
                <a:spcPts val="0"/>
              </a:spcBef>
              <a:spcAft>
                <a:spcPts val="0"/>
              </a:spcAft>
              <a:buFont typeface="Arial" panose="020B0604020202020204" pitchFamily="34" charset="0"/>
              <a:buChar char="−"/>
            </a:pPr>
            <a:r>
              <a:rPr lang="en-US" sz="2200" dirty="0"/>
              <a:t>Reduced risks</a:t>
            </a:r>
          </a:p>
          <a:p>
            <a:pPr>
              <a:spcBef>
                <a:spcPts val="600"/>
              </a:spcBef>
              <a:spcAft>
                <a:spcPts val="600"/>
              </a:spcAft>
            </a:pPr>
            <a:r>
              <a:rPr lang="en-US" sz="2200" dirty="0"/>
              <a:t>Knowledge and information workers who struggle to set boundaries may experience </a:t>
            </a:r>
            <a:r>
              <a:rPr lang="en-US" sz="2200" b="1" dirty="0">
                <a:solidFill>
                  <a:srgbClr val="C00000"/>
                </a:solidFill>
              </a:rPr>
              <a:t>collaborative overload*</a:t>
            </a:r>
            <a:r>
              <a:rPr lang="en-US" sz="2200" dirty="0"/>
              <a:t>, where constant interaction inflates their workload, they fall behind, and their performance suffers.</a:t>
            </a:r>
          </a:p>
          <a:p>
            <a:endParaRPr lang="en-US" dirty="0"/>
          </a:p>
        </p:txBody>
      </p:sp>
    </p:spTree>
    <p:extLst>
      <p:ext uri="{BB962C8B-B14F-4D97-AF65-F5344CB8AC3E}">
        <p14:creationId xmlns:p14="http://schemas.microsoft.com/office/powerpoint/2010/main" val="2463589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9414E-5912-7C3A-CE9D-1F2CDE20F4D5}"/>
              </a:ext>
            </a:extLst>
          </p:cNvPr>
          <p:cNvSpPr>
            <a:spLocks noGrp="1"/>
          </p:cNvSpPr>
          <p:nvPr>
            <p:ph type="title"/>
          </p:nvPr>
        </p:nvSpPr>
        <p:spPr/>
        <p:txBody>
          <a:bodyPr/>
          <a:lstStyle/>
          <a:p>
            <a:r>
              <a:rPr lang="en-US" dirty="0"/>
              <a:t>Succeeding in Professional Teams</a:t>
            </a:r>
            <a:br>
              <a:rPr lang="en-US" dirty="0"/>
            </a:br>
            <a:r>
              <a:rPr lang="en-US" sz="3200" dirty="0"/>
              <a:t>(3 of 9)</a:t>
            </a:r>
            <a:endParaRPr lang="en-US" dirty="0"/>
          </a:p>
        </p:txBody>
      </p:sp>
      <p:sp>
        <p:nvSpPr>
          <p:cNvPr id="3" name="Content Placeholder 2">
            <a:extLst>
              <a:ext uri="{FF2B5EF4-FFF2-40B4-BE49-F238E27FC236}">
                <a16:creationId xmlns:a16="http://schemas.microsoft.com/office/drawing/2014/main" id="{8FDA7EC5-A633-F6FF-2DF2-BFD44ADE150F}"/>
              </a:ext>
            </a:extLst>
          </p:cNvPr>
          <p:cNvSpPr>
            <a:spLocks noGrp="1"/>
          </p:cNvSpPr>
          <p:nvPr>
            <p:ph idx="1"/>
          </p:nvPr>
        </p:nvSpPr>
        <p:spPr/>
        <p:txBody>
          <a:bodyPr/>
          <a:lstStyle/>
          <a:p>
            <a:pPr marL="0" indent="0">
              <a:buNone/>
            </a:pPr>
            <a:r>
              <a:rPr lang="en-US" b="1" dirty="0"/>
              <a:t>Working Remotely: The Rise of Virtual Teams</a:t>
            </a:r>
          </a:p>
          <a:p>
            <a:r>
              <a:rPr lang="en-US" b="1" dirty="0">
                <a:solidFill>
                  <a:srgbClr val="C00000"/>
                </a:solidFill>
              </a:rPr>
              <a:t>Virtual teams* </a:t>
            </a:r>
            <a:r>
              <a:rPr lang="en-US" dirty="0"/>
              <a:t>– remote collaborations with a group of dispersed people who, aided by communication technology, must accomplish shared tasks without face-to-face contact across geographic boundaries</a:t>
            </a:r>
          </a:p>
          <a:p>
            <a:r>
              <a:rPr lang="en-US" dirty="0"/>
              <a:t>Technology allows connection of facilities around the globe, wherever talent resides.</a:t>
            </a:r>
          </a:p>
          <a:p>
            <a:r>
              <a:rPr lang="en-US" dirty="0"/>
              <a:t>Today, work is what one does, rather than a place one goes.</a:t>
            </a:r>
          </a:p>
          <a:p>
            <a:r>
              <a:rPr lang="en-US" dirty="0"/>
              <a:t>Virtual teams benefit from shared views, a mix of skills, and diversity.</a:t>
            </a:r>
          </a:p>
        </p:txBody>
      </p:sp>
    </p:spTree>
    <p:extLst>
      <p:ext uri="{BB962C8B-B14F-4D97-AF65-F5344CB8AC3E}">
        <p14:creationId xmlns:p14="http://schemas.microsoft.com/office/powerpoint/2010/main" val="2325993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A13E55-C75C-2689-0EC8-C27D80A6A1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7C2333-1348-F927-D843-80561A4ACBBC}"/>
              </a:ext>
            </a:extLst>
          </p:cNvPr>
          <p:cNvSpPr>
            <a:spLocks noGrp="1"/>
          </p:cNvSpPr>
          <p:nvPr>
            <p:ph type="title"/>
          </p:nvPr>
        </p:nvSpPr>
        <p:spPr/>
        <p:txBody>
          <a:bodyPr/>
          <a:lstStyle/>
          <a:p>
            <a:r>
              <a:rPr lang="en-US" dirty="0"/>
              <a:t>Figure 2.1  Five Phases of Team Development in Decision-Making</a:t>
            </a:r>
          </a:p>
        </p:txBody>
      </p:sp>
      <p:pic>
        <p:nvPicPr>
          <p:cNvPr id="5" name="Content Placeholder 4" descr="A diagram illustrates the Five Phases of Team Development in Decision Making: Forming, storming, norming, performing, and adjourning. Each phase is given with components as follows. Forming: Select members. Become acquainted. Build trust. Form collaborative culture. Storming: Identify problems. Collect and share information. Establish decision criteria. Prioritize goals. Norming: Discuss alternatives. Evaluate outcomes. Apply criteria. Prioritize alternatives. Performing: Select alternative. Analyze effects. Implement plan. Manage project. Adjourning: Evaluate team effort. Tie  up loose ends. Recognize and reward team efforts. Expect sadness, relief, sense of closure.">
            <a:extLst>
              <a:ext uri="{FF2B5EF4-FFF2-40B4-BE49-F238E27FC236}">
                <a16:creationId xmlns:a16="http://schemas.microsoft.com/office/drawing/2014/main" id="{356C5E54-B4EB-46AD-2C45-4E2128C6040C}"/>
              </a:ext>
            </a:extLst>
          </p:cNvPr>
          <p:cNvPicPr>
            <a:picLocks noGrp="1" noChangeAspect="1"/>
          </p:cNvPicPr>
          <p:nvPr>
            <p:ph idx="1"/>
          </p:nvPr>
        </p:nvPicPr>
        <p:blipFill>
          <a:blip r:embed="rId3"/>
          <a:stretch>
            <a:fillRect/>
          </a:stretch>
        </p:blipFill>
        <p:spPr>
          <a:xfrm>
            <a:off x="476250" y="2276401"/>
            <a:ext cx="11242675" cy="3449786"/>
          </a:xfrm>
        </p:spPr>
      </p:pic>
    </p:spTree>
    <p:extLst>
      <p:ext uri="{BB962C8B-B14F-4D97-AF65-F5344CB8AC3E}">
        <p14:creationId xmlns:p14="http://schemas.microsoft.com/office/powerpoint/2010/main" val="1036776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CE60F9-B4B7-593D-4538-2127557A5A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5D5C56-EA9E-C4BA-4606-AE6856B55651}"/>
              </a:ext>
            </a:extLst>
          </p:cNvPr>
          <p:cNvSpPr>
            <a:spLocks noGrp="1"/>
          </p:cNvSpPr>
          <p:nvPr>
            <p:ph type="title"/>
          </p:nvPr>
        </p:nvSpPr>
        <p:spPr/>
        <p:txBody>
          <a:bodyPr/>
          <a:lstStyle/>
          <a:p>
            <a:r>
              <a:rPr lang="en-US" dirty="0"/>
              <a:t>Figure 2.2  Positive and Negative</a:t>
            </a:r>
            <a:br>
              <a:rPr lang="en-US" dirty="0"/>
            </a:br>
            <a:r>
              <a:rPr lang="en-US" dirty="0"/>
              <a:t>Group Behaviors</a:t>
            </a:r>
          </a:p>
        </p:txBody>
      </p:sp>
      <p:sp>
        <p:nvSpPr>
          <p:cNvPr id="4" name="Content Placeholder 3">
            <a:extLst>
              <a:ext uri="{FF2B5EF4-FFF2-40B4-BE49-F238E27FC236}">
                <a16:creationId xmlns:a16="http://schemas.microsoft.com/office/drawing/2014/main" id="{F36D9CCB-4095-DC12-BAED-604FFAA584F7}"/>
              </a:ext>
            </a:extLst>
          </p:cNvPr>
          <p:cNvSpPr>
            <a:spLocks noGrp="1"/>
          </p:cNvSpPr>
          <p:nvPr>
            <p:ph sz="half" idx="1"/>
          </p:nvPr>
        </p:nvSpPr>
        <p:spPr/>
        <p:txBody>
          <a:bodyPr/>
          <a:lstStyle/>
          <a:p>
            <a:pPr marL="0" indent="0">
              <a:buNone/>
            </a:pPr>
            <a:r>
              <a:rPr lang="en-US" b="1" dirty="0"/>
              <a:t>Positive Group Behaviors</a:t>
            </a:r>
          </a:p>
          <a:p>
            <a:pPr>
              <a:buFont typeface="Arial" panose="020B0604020202020204" pitchFamily="34" charset="0"/>
              <a:buChar char="+"/>
            </a:pPr>
            <a:r>
              <a:rPr lang="en-US" dirty="0"/>
              <a:t>Setting rules and abiding by them</a:t>
            </a:r>
          </a:p>
          <a:p>
            <a:pPr>
              <a:buFont typeface="Arial" panose="020B0604020202020204" pitchFamily="34" charset="0"/>
              <a:buChar char="+"/>
            </a:pPr>
            <a:r>
              <a:rPr lang="en-US" dirty="0"/>
              <a:t>Analyzing tasks and defining problems</a:t>
            </a:r>
          </a:p>
          <a:p>
            <a:pPr>
              <a:buFont typeface="Arial" panose="020B0604020202020204" pitchFamily="34" charset="0"/>
              <a:buChar char="+"/>
            </a:pPr>
            <a:r>
              <a:rPr lang="en-US" dirty="0"/>
              <a:t>Contributing information and ideas</a:t>
            </a:r>
          </a:p>
          <a:p>
            <a:pPr>
              <a:buFont typeface="Arial" panose="020B0604020202020204" pitchFamily="34" charset="0"/>
              <a:buChar char="+"/>
            </a:pPr>
            <a:r>
              <a:rPr lang="en-US" dirty="0"/>
              <a:t>Showing interest by listening actively</a:t>
            </a:r>
          </a:p>
          <a:p>
            <a:pPr>
              <a:buFont typeface="Arial" panose="020B0604020202020204" pitchFamily="34" charset="0"/>
              <a:buChar char="+"/>
            </a:pPr>
            <a:r>
              <a:rPr lang="en-US" dirty="0"/>
              <a:t>Encouraging members to participate</a:t>
            </a:r>
          </a:p>
        </p:txBody>
      </p:sp>
      <p:sp>
        <p:nvSpPr>
          <p:cNvPr id="5" name="Content Placeholder 4">
            <a:extLst>
              <a:ext uri="{FF2B5EF4-FFF2-40B4-BE49-F238E27FC236}">
                <a16:creationId xmlns:a16="http://schemas.microsoft.com/office/drawing/2014/main" id="{33FE5D81-0798-B395-3117-AAA62106C511}"/>
              </a:ext>
            </a:extLst>
          </p:cNvPr>
          <p:cNvSpPr>
            <a:spLocks noGrp="1"/>
          </p:cNvSpPr>
          <p:nvPr>
            <p:ph sz="half" idx="2"/>
          </p:nvPr>
        </p:nvSpPr>
        <p:spPr/>
        <p:txBody>
          <a:bodyPr/>
          <a:lstStyle/>
          <a:p>
            <a:pPr marL="0" indent="0">
              <a:buNone/>
            </a:pPr>
            <a:r>
              <a:rPr lang="en-US" b="1" dirty="0"/>
              <a:t>Negative Group Behaviors</a:t>
            </a:r>
          </a:p>
          <a:p>
            <a:pPr>
              <a:buFont typeface="Arial" panose="020B0604020202020204" pitchFamily="34" charset="0"/>
              <a:buChar char="−"/>
            </a:pPr>
            <a:r>
              <a:rPr lang="en-US" dirty="0"/>
              <a:t>Blocking the ideas of others</a:t>
            </a:r>
          </a:p>
          <a:p>
            <a:pPr>
              <a:buFont typeface="Arial" panose="020B0604020202020204" pitchFamily="34" charset="0"/>
              <a:buChar char="−"/>
            </a:pPr>
            <a:r>
              <a:rPr lang="en-US" dirty="0"/>
              <a:t>Insulting and criticizing others</a:t>
            </a:r>
          </a:p>
          <a:p>
            <a:pPr>
              <a:buFont typeface="Arial" panose="020B0604020202020204" pitchFamily="34" charset="0"/>
              <a:buChar char="−"/>
            </a:pPr>
            <a:r>
              <a:rPr lang="en-US" dirty="0"/>
              <a:t>Making improper jokes and comments</a:t>
            </a:r>
          </a:p>
          <a:p>
            <a:pPr>
              <a:buFont typeface="Arial" panose="020B0604020202020204" pitchFamily="34" charset="0"/>
              <a:buChar char="−"/>
            </a:pPr>
            <a:r>
              <a:rPr lang="en-US" dirty="0"/>
              <a:t>Failing to stay on task</a:t>
            </a:r>
          </a:p>
          <a:p>
            <a:pPr>
              <a:buFont typeface="Arial" panose="020B0604020202020204" pitchFamily="34" charset="0"/>
              <a:buChar char="−"/>
            </a:pPr>
            <a:r>
              <a:rPr lang="en-US" dirty="0"/>
              <a:t>Withdrawing, failing to participate</a:t>
            </a:r>
          </a:p>
        </p:txBody>
      </p:sp>
    </p:spTree>
    <p:extLst>
      <p:ext uri="{BB962C8B-B14F-4D97-AF65-F5344CB8AC3E}">
        <p14:creationId xmlns:p14="http://schemas.microsoft.com/office/powerpoint/2010/main" val="3296932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2D59E-1456-ED85-0DD7-BA629ECC30B1}"/>
              </a:ext>
            </a:extLst>
          </p:cNvPr>
          <p:cNvSpPr>
            <a:spLocks noGrp="1"/>
          </p:cNvSpPr>
          <p:nvPr>
            <p:ph type="title"/>
          </p:nvPr>
        </p:nvSpPr>
        <p:spPr/>
        <p:txBody>
          <a:bodyPr/>
          <a:lstStyle/>
          <a:p>
            <a:r>
              <a:rPr lang="en-US" dirty="0"/>
              <a:t>Succeeding in Professional Teams</a:t>
            </a:r>
            <a:br>
              <a:rPr lang="en-US" dirty="0"/>
            </a:br>
            <a:r>
              <a:rPr lang="en-US" sz="3200" dirty="0"/>
              <a:t>(4 of 9)</a:t>
            </a:r>
            <a:endParaRPr lang="en-US" dirty="0"/>
          </a:p>
        </p:txBody>
      </p:sp>
      <p:sp>
        <p:nvSpPr>
          <p:cNvPr id="3" name="Content Placeholder 2">
            <a:extLst>
              <a:ext uri="{FF2B5EF4-FFF2-40B4-BE49-F238E27FC236}">
                <a16:creationId xmlns:a16="http://schemas.microsoft.com/office/drawing/2014/main" id="{0999A8A9-95FB-5EAD-4F26-277FAF797266}"/>
              </a:ext>
            </a:extLst>
          </p:cNvPr>
          <p:cNvSpPr>
            <a:spLocks noGrp="1"/>
          </p:cNvSpPr>
          <p:nvPr>
            <p:ph idx="1"/>
          </p:nvPr>
        </p:nvSpPr>
        <p:spPr>
          <a:xfrm>
            <a:off x="473242" y="1690692"/>
            <a:ext cx="11241915" cy="4351338"/>
          </a:xfrm>
        </p:spPr>
        <p:txBody>
          <a:bodyPr/>
          <a:lstStyle/>
          <a:p>
            <a:pPr marL="0" indent="0">
              <a:buNone/>
            </a:pPr>
            <a:r>
              <a:rPr lang="en-US" b="1" dirty="0"/>
              <a:t>Preventing Groupthink</a:t>
            </a:r>
          </a:p>
          <a:p>
            <a:r>
              <a:rPr lang="en-US" b="1" dirty="0">
                <a:solidFill>
                  <a:srgbClr val="C00000"/>
                </a:solidFill>
              </a:rPr>
              <a:t>Groupthink*</a:t>
            </a:r>
            <a:r>
              <a:rPr lang="en-US" dirty="0"/>
              <a:t> – faulty decision-making processes by team members who are overly eager to agree with one another</a:t>
            </a:r>
          </a:p>
          <a:p>
            <a:r>
              <a:rPr lang="en-US" dirty="0"/>
              <a:t>Successful teams use productive conflict, listening, and debate to arrive at the right answer.</a:t>
            </a:r>
          </a:p>
          <a:p>
            <a:r>
              <a:rPr lang="en-US" dirty="0"/>
              <a:t>Groupthink results from members with similar backgrounds, lack of procedure, demands for a quick decision, and/or a leader who favors a specific outcome.</a:t>
            </a:r>
          </a:p>
          <a:p>
            <a:r>
              <a:rPr lang="en-US" dirty="0"/>
              <a:t>Avoid groupthink through team diversity, open discussion, evaluation of alternative solutions, and contingency planning.</a:t>
            </a:r>
          </a:p>
        </p:txBody>
      </p:sp>
    </p:spTree>
    <p:extLst>
      <p:ext uri="{BB962C8B-B14F-4D97-AF65-F5344CB8AC3E}">
        <p14:creationId xmlns:p14="http://schemas.microsoft.com/office/powerpoint/2010/main" val="126845403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DESIGN_ID_FULL TEXT TEMPLATE MASTER" val="7pb33sBP"/>
  <p:tag name="ARTICULATE_DESIGN_ID_FULL TEXT TEMPLATE MASTER (CONT.)" val="V3Eg5WUK"/>
  <p:tag name="ARTICULATE_DESIGN_ID_OPTIMIZED TEMPLATE MASTER" val="rzwWCka7"/>
  <p:tag name="ARTICULATE_DESIGN_ID_OPTIMIZED TEMPLATE MASTER (CONT.)" val="klKJ3eZ5"/>
  <p:tag name="ARTICULATE_SLIDE_COUNT" val="3"/>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ptimized Template Master">
  <a:themeElements>
    <a:clrScheme name="Cengage New">
      <a:dk1>
        <a:srgbClr val="282F7C"/>
      </a:dk1>
      <a:lt1>
        <a:srgbClr val="FFFFFF"/>
      </a:lt1>
      <a:dk2>
        <a:srgbClr val="3841B0"/>
      </a:dk2>
      <a:lt2>
        <a:srgbClr val="F5F5F5"/>
      </a:lt2>
      <a:accent1>
        <a:srgbClr val="282F7C"/>
      </a:accent1>
      <a:accent2>
        <a:srgbClr val="FEE349"/>
      </a:accent2>
      <a:accent3>
        <a:srgbClr val="CDDEFF"/>
      </a:accent3>
      <a:accent4>
        <a:srgbClr val="F5F5F5"/>
      </a:accent4>
      <a:accent5>
        <a:srgbClr val="A3A1A3"/>
      </a:accent5>
      <a:accent6>
        <a:srgbClr val="454545"/>
      </a:accent6>
      <a:hlink>
        <a:srgbClr val="3841B0"/>
      </a:hlink>
      <a:folHlink>
        <a:srgbClr val="6900B0"/>
      </a:folHlink>
    </a:clrScheme>
    <a:fontScheme name="Cengage New">
      <a:majorFont>
        <a:latin typeface="Work Sans "/>
        <a:ea typeface=""/>
        <a:cs typeface=""/>
      </a:majorFont>
      <a:minorFont>
        <a:latin typeface="Work Sans"/>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11y_PPT_Template_Cengage_020221.pptx" id="{62A8FB47-AEAE-448A-A9EC-2B57E950A883}" vid="{DA52BCA4-C454-45F1-8147-C38687C7501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cc1e726a-7c3b-4654-9122-87de3e28a51c">
      <UserInfo>
        <DisplayName/>
        <AccountId xsi:nil="true"/>
        <AccountType/>
      </UserInfo>
    </SharedWithUsers>
    <AdminNotes xmlns="c8ecdccd-e3b0-4392-94c4-49d90f16d1d5">
      <Value>Same as internal version</Value>
    </AdminNotes>
    <Admin xmlns="c8ecdccd-e3b0-4392-94c4-49d90f16d1d5">
      <UserInfo>
        <DisplayName>Tumelaire, Justin M</DisplayName>
        <AccountId>640</AccountId>
        <AccountType/>
      </UserInfo>
    </Admin>
    <PartnerProgram xmlns="c8ecdccd-e3b0-4392-94c4-49d90f16d1d5">
      <Value>HE Production</Value>
      <Value>Authoring</Value>
      <Value>Ancillary Production</Value>
    </PartnerProgram>
    <Topic xmlns="c8ecdccd-e3b0-4392-94c4-49d90f16d1d5">
      <Value>Accessibility</Value>
      <Value>Partner Programs</Value>
      <Value>Project Management</Value>
    </Topic>
    <Copy xmlns="c8ecdccd-e3b0-4392-94c4-49d90f16d1d5">true</Copy>
    <MasterLocation_x0028_ifCopy_x003d_Yes_x0029_ xmlns="c8ecdccd-e3b0-4392-94c4-49d90f16d1d5">Learning</MasterLocation_x0028_ifCopy_x003d_Yes_x0029_>
    <Owner xmlns="c8ecdccd-e3b0-4392-94c4-49d90f16d1d5">Learning</Owner>
    <AdminComment xmlns="c8ecdccd-e3b0-4392-94c4-49d90f16d1d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5A683995A7B1D46BAE4BA042997DC16" ma:contentTypeVersion="24" ma:contentTypeDescription="Create a new document." ma:contentTypeScope="" ma:versionID="cfb54d5a2f67464e5c48062edbc967a3">
  <xsd:schema xmlns:xsd="http://www.w3.org/2001/XMLSchema" xmlns:xs="http://www.w3.org/2001/XMLSchema" xmlns:p="http://schemas.microsoft.com/office/2006/metadata/properties" xmlns:ns2="c8ecdccd-e3b0-4392-94c4-49d90f16d1d5" xmlns:ns3="cc1e726a-7c3b-4654-9122-87de3e28a51c" targetNamespace="http://schemas.microsoft.com/office/2006/metadata/properties" ma:root="true" ma:fieldsID="3cb68446a720b464dcf29b34007991ff" ns2:_="" ns3:_="">
    <xsd:import namespace="c8ecdccd-e3b0-4392-94c4-49d90f16d1d5"/>
    <xsd:import namespace="cc1e726a-7c3b-4654-9122-87de3e28a51c"/>
    <xsd:element name="properties">
      <xsd:complexType>
        <xsd:sequence>
          <xsd:element name="documentManagement">
            <xsd:complexType>
              <xsd:all>
                <xsd:element ref="ns2:Topic" minOccurs="0"/>
                <xsd:element ref="ns2:Owner" minOccurs="0"/>
                <xsd:element ref="ns2:Admin" minOccurs="0"/>
                <xsd:element ref="ns2:Copy" minOccurs="0"/>
                <xsd:element ref="ns2:MasterLocation_x0028_ifCopy_x003d_Yes_x0029_" minOccurs="0"/>
                <xsd:element ref="ns2:AdminNotes" minOccurs="0"/>
                <xsd:element ref="ns2:MediaServiceMetadata" minOccurs="0"/>
                <xsd:element ref="ns2:MediaServiceFastMetadata" minOccurs="0"/>
                <xsd:element ref="ns2:MediaServiceAutoTags" minOccurs="0"/>
                <xsd:element ref="ns3:SharedWithUsers" minOccurs="0"/>
                <xsd:element ref="ns3:SharedWithDetails" minOccurs="0"/>
                <xsd:element ref="ns2:MediaServiceAutoKeyPoints" minOccurs="0"/>
                <xsd:element ref="ns2:MediaServiceKeyPoints" minOccurs="0"/>
                <xsd:element ref="ns2:MediaServiceDateTaken" minOccurs="0"/>
                <xsd:element ref="ns2:MediaServiceOCR" minOccurs="0"/>
                <xsd:element ref="ns2:MediaServiceGenerationTime" minOccurs="0"/>
                <xsd:element ref="ns2:MediaServiceEventHashCode" minOccurs="0"/>
                <xsd:element ref="ns2:PartnerProgram" minOccurs="0"/>
                <xsd:element ref="ns2:AdminComm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8ecdccd-e3b0-4392-94c4-49d90f16d1d5" elementFormDefault="qualified">
    <xsd:import namespace="http://schemas.microsoft.com/office/2006/documentManagement/types"/>
    <xsd:import namespace="http://schemas.microsoft.com/office/infopath/2007/PartnerControls"/>
    <xsd:element name="Topic" ma:index="2" nillable="true" ma:displayName="Topic" ma:default="Unassigned" ma:format="Dropdown" ma:internalName="Topic">
      <xsd:complexType>
        <xsd:complexContent>
          <xsd:extension base="dms:MultiChoice">
            <xsd:sequence>
              <xsd:element name="Value" maxOccurs="unbounded" minOccurs="0" nillable="true">
                <xsd:simpleType>
                  <xsd:restriction base="dms:Choice">
                    <xsd:enumeration value="Accessibility"/>
                    <xsd:enumeration value="Alt text"/>
                    <xsd:enumeration value="Archiving"/>
                    <xsd:enumeration value="CenDoc"/>
                    <xsd:enumeration value="Cognero"/>
                    <xsd:enumeration value="Content Corrections/Reprints"/>
                    <xsd:enumeration value="Content Review Checklist"/>
                    <xsd:enumeration value="Design"/>
                    <xsd:enumeration value="Files to Printer"/>
                    <xsd:enumeration value="Inclusivity &amp; Diversity"/>
                    <xsd:enumeration value="Invoicing"/>
                    <xsd:enumeration value="Partner Programs"/>
                    <xsd:enumeration value="Print PDF"/>
                    <xsd:enumeration value="Production"/>
                    <xsd:enumeration value="Project Management"/>
                    <xsd:enumeration value="Other"/>
                    <xsd:enumeration value="POD"/>
                    <xsd:enumeration value="Source Document Only"/>
                    <xsd:enumeration value="Unassigned"/>
                  </xsd:restriction>
                </xsd:simpleType>
              </xsd:element>
            </xsd:sequence>
          </xsd:extension>
        </xsd:complexContent>
      </xsd:complexType>
    </xsd:element>
    <xsd:element name="Owner" ma:index="3" nillable="true" ma:displayName="Owner Team" ma:format="Dropdown" ma:internalName="Owner">
      <xsd:simpleType>
        <xsd:restriction base="dms:Choice">
          <xsd:enumeration value="Content Corrections"/>
          <xsd:enumeration value="Content Creation"/>
          <xsd:enumeration value="COM"/>
          <xsd:enumeration value="Creative Studio"/>
          <xsd:enumeration value="Digital Production"/>
          <xsd:enumeration value="Finance"/>
          <xsd:enumeration value="Learning"/>
          <xsd:enumeration value="Manufacturing"/>
          <xsd:enumeration value="NGL"/>
          <xsd:enumeration value="Other (see note)"/>
          <xsd:enumeration value="Printer"/>
          <xsd:enumeration value="SPM"/>
        </xsd:restriction>
      </xsd:simpleType>
    </xsd:element>
    <xsd:element name="Admin" ma:index="4" nillable="true" ma:displayName="Owner Contact" ma:format="Dropdown" ma:list="UserInfo" ma:SharePointGroup="0" ma:internalName="Admin"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Copy" ma:index="5" nillable="true" ma:displayName="Copy?" ma:default="0" ma:description="This is a VIP copy of a master document that is posted/available internally" ma:format="Dropdown" ma:internalName="Copy">
      <xsd:simpleType>
        <xsd:restriction base="dms:Boolean"/>
      </xsd:simpleType>
    </xsd:element>
    <xsd:element name="MasterLocation_x0028_ifCopy_x003d_Yes_x0029_" ma:index="6" nillable="true" ma:displayName="Original Location (if Copy? = Yes)" ma:default="n/a" ma:description="Site/document library where master version is maintained" ma:format="Dropdown" ma:internalName="MasterLocation_x0028_ifCopy_x003d_Yes_x0029_">
      <xsd:simpleType>
        <xsd:restriction base="dms:Choice">
          <xsd:enumeration value="Alfresco"/>
          <xsd:enumeration value="Catalyst / Finance"/>
          <xsd:enumeration value="Content Creation"/>
          <xsd:enumeration value="Creative Studio"/>
          <xsd:enumeration value="GPMOT"/>
          <xsd:enumeration value="Learning"/>
          <xsd:enumeration value="n/a"/>
          <xsd:enumeration value="NGL"/>
          <xsd:enumeration value="SPM"/>
          <xsd:enumeration value="VIP Documents"/>
          <xsd:enumeration value="Other (see note)"/>
        </xsd:restriction>
      </xsd:simpleType>
    </xsd:element>
    <xsd:element name="AdminNotes" ma:index="7" nillable="true" ma:displayName="Admin Notes" ma:format="Dropdown" ma:internalName="AdminNotes">
      <xsd:complexType>
        <xsd:complexContent>
          <xsd:extension base="dms:MultiChoiceFillIn">
            <xsd:sequence>
              <xsd:element name="Value" maxOccurs="unbounded" minOccurs="0" nillable="true">
                <xsd:simpleType>
                  <xsd:union memberTypes="dms:Text">
                    <xsd:simpleType>
                      <xsd:restriction base="dms:Choice">
                        <xsd:enumeration value="See VIP Source Documents"/>
                        <xsd:enumeration value="E2E copy"/>
                        <xsd:enumeration value="Link to VIP copy"/>
                        <xsd:enumeration value="Same as internal version"/>
                        <xsd:enumeration value="Vendor-facing version"/>
                        <xsd:enumeration value="Source document w/owner"/>
                      </xsd:restriction>
                    </xsd:simpleType>
                  </xsd:union>
                </xsd:simpleType>
              </xsd:element>
            </xsd:sequence>
          </xsd:extension>
        </xsd:complexContent>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PartnerProgram" ma:index="25" nillable="true" ma:displayName="Partner Program" ma:format="Dropdown" ma:internalName="PartnerProgram">
      <xsd:complexType>
        <xsd:complexContent>
          <xsd:extension base="dms:MultiChoice">
            <xsd:sequence>
              <xsd:element name="Value" maxOccurs="unbounded" minOccurs="0" nillable="true">
                <xsd:simpleType>
                  <xsd:restriction base="dms:Choice">
                    <xsd:enumeration value="HE Production"/>
                    <xsd:enumeration value="Design"/>
                    <xsd:enumeration value="Authoring"/>
                    <xsd:enumeration value="Ancillary Production"/>
                    <xsd:enumeration value="Archiving"/>
                    <xsd:enumeration value="NGL"/>
                    <xsd:enumeration value="Media"/>
                  </xsd:restriction>
                </xsd:simpleType>
              </xsd:element>
            </xsd:sequence>
          </xsd:extension>
        </xsd:complexContent>
      </xsd:complexType>
    </xsd:element>
    <xsd:element name="AdminComment" ma:index="26" nillable="true" ma:displayName="Admin Comment" ma:format="Dropdown" ma:internalName="AdminComment">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c1e726a-7c3b-4654-9122-87de3e28a51c"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A9BA192-EF86-48DF-982C-2C526A268392}">
  <ds:schemaRefs>
    <ds:schemaRef ds:uri="http://www.w3.org/XML/1998/namespace"/>
    <ds:schemaRef ds:uri="http://schemas.openxmlformats.org/package/2006/metadata/core-properties"/>
    <ds:schemaRef ds:uri="http://schemas.microsoft.com/office/2006/documentManagement/types"/>
    <ds:schemaRef ds:uri="http://purl.org/dc/dcmitype/"/>
    <ds:schemaRef ds:uri="http://schemas.microsoft.com/office/2006/metadata/properties"/>
    <ds:schemaRef ds:uri="http://purl.org/dc/elements/1.1/"/>
    <ds:schemaRef ds:uri="http://purl.org/dc/terms/"/>
    <ds:schemaRef ds:uri="http://schemas.microsoft.com/office/infopath/2007/PartnerControls"/>
    <ds:schemaRef ds:uri="c8ecdccd-e3b0-4392-94c4-49d90f16d1d5"/>
    <ds:schemaRef ds:uri="cc1e726a-7c3b-4654-9122-87de3e28a51c"/>
  </ds:schemaRefs>
</ds:datastoreItem>
</file>

<file path=customXml/itemProps2.xml><?xml version="1.0" encoding="utf-8"?>
<ds:datastoreItem xmlns:ds="http://schemas.openxmlformats.org/officeDocument/2006/customXml" ds:itemID="{E32CFAA7-E308-4DCB-89CD-C84C20E90241}">
  <ds:schemaRefs>
    <ds:schemaRef ds:uri="http://schemas.microsoft.com/sharepoint/v3/contenttype/forms"/>
  </ds:schemaRefs>
</ds:datastoreItem>
</file>

<file path=customXml/itemProps3.xml><?xml version="1.0" encoding="utf-8"?>
<ds:datastoreItem xmlns:ds="http://schemas.openxmlformats.org/officeDocument/2006/customXml" ds:itemID="{A3863D95-82FF-4859-B42D-BE5874459A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8ecdccd-e3b0-4392-94c4-49d90f16d1d5"/>
    <ds:schemaRef ds:uri="cc1e726a-7c3b-4654-9122-87de3e28a51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A11y_PPT_Template_Cengage_020221</Template>
  <TotalTime>2327</TotalTime>
  <Words>4445</Words>
  <Application>Microsoft Office PowerPoint</Application>
  <PresentationFormat>Widescreen</PresentationFormat>
  <Paragraphs>448</Paragraphs>
  <Slides>49</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49</vt:i4>
      </vt:variant>
    </vt:vector>
  </HeadingPairs>
  <TitlesOfParts>
    <vt:vector size="55" baseType="lpstr">
      <vt:lpstr>Calibri</vt:lpstr>
      <vt:lpstr>Wingdings</vt:lpstr>
      <vt:lpstr>Courier New</vt:lpstr>
      <vt:lpstr>Arial</vt:lpstr>
      <vt:lpstr>Work Sans</vt:lpstr>
      <vt:lpstr>Optimized Template Master</vt:lpstr>
      <vt:lpstr>Business Communication, 11e</vt:lpstr>
      <vt:lpstr>Chapter Objectives</vt:lpstr>
      <vt:lpstr>Learning Objective 2.1</vt:lpstr>
      <vt:lpstr>Succeeding in Professional Teams (1 of 9)</vt:lpstr>
      <vt:lpstr>Succeeding in Professional Teams (2 of 9)</vt:lpstr>
      <vt:lpstr>Succeeding in Professional Teams (3 of 9)</vt:lpstr>
      <vt:lpstr>Figure 2.1  Five Phases of Team Development in Decision-Making</vt:lpstr>
      <vt:lpstr>Figure 2.2  Positive and Negative Group Behaviors</vt:lpstr>
      <vt:lpstr>Succeeding in Professional Teams (4 of 9)</vt:lpstr>
      <vt:lpstr>Succeeding in Professional Teams (5 of 9)</vt:lpstr>
      <vt:lpstr>Succeeding in Professional Teams (6 of 9)</vt:lpstr>
      <vt:lpstr>Succeeding in Professional Teams (7 of 9)</vt:lpstr>
      <vt:lpstr>Figure 2.3  Six Steps for Dealing With Conflict</vt:lpstr>
      <vt:lpstr>Succeeding in Professional Teams (8 of 9)</vt:lpstr>
      <vt:lpstr>Succeeding in Professional Teams (9 of 9)</vt:lpstr>
      <vt:lpstr>Learning Objective 2.2</vt:lpstr>
      <vt:lpstr>Making the Most of Face-to-Face and Virtual Meetings (1 of 10)</vt:lpstr>
      <vt:lpstr>Making the Most of Face-to-Face and Virtual Meetings (2 of 10)</vt:lpstr>
      <vt:lpstr>Making the Most of Face-to-Face and Virtual Meetings (3 of 10)</vt:lpstr>
      <vt:lpstr>Making the Most of Face-to-Face and Virtual Meetings (4 of 10)</vt:lpstr>
      <vt:lpstr>Making the Most of Face-to-Face and Virtual Meetings (5 of 10)</vt:lpstr>
      <vt:lpstr>Making the Most of Face-to-Face and Virtual Meetings (6 of 10)</vt:lpstr>
      <vt:lpstr>Making the Most of Face-to-Face and Virtual Meetings (7 of 10)</vt:lpstr>
      <vt:lpstr>Making the Most of Face-to-Face and Virtual Meetings (8 of 10)</vt:lpstr>
      <vt:lpstr>Making the Most of Face-to-Face and Virtual Meetings (9 of 10)</vt:lpstr>
      <vt:lpstr>Making the Most of Face-to-Face and Virtual Meetings (10 of 10)</vt:lpstr>
      <vt:lpstr>Learning Objective 2.3</vt:lpstr>
      <vt:lpstr>Practicing Active Listening (1 of 5)</vt:lpstr>
      <vt:lpstr>Practicing Active Listening (2 of 5)</vt:lpstr>
      <vt:lpstr>Practicing Active Listening (3 of 5)</vt:lpstr>
      <vt:lpstr>Figure 2.9  Listening to Customers: Comparing Trained and Untrained Listeners (1 of 2)</vt:lpstr>
      <vt:lpstr>Figure 2.9  Listening to Customers: Comparing Trained and Untrained Listeners (2 of 2)</vt:lpstr>
      <vt:lpstr>Practicing Active Listening (4 of 5)</vt:lpstr>
      <vt:lpstr>Practicing Active Listening (5 of 5)</vt:lpstr>
      <vt:lpstr>Learning Objective 2.4</vt:lpstr>
      <vt:lpstr>Communicating Nonverbally (1 of 4)</vt:lpstr>
      <vt:lpstr>Communicating Nonverbally (2 of 4)</vt:lpstr>
      <vt:lpstr>Communicating Nonverbally (3 of 4)</vt:lpstr>
      <vt:lpstr>Communicating Nonverbally (4 of 4)</vt:lpstr>
      <vt:lpstr>Figure 2.11  Sending Positive Nonverbal Signals in the Workplace</vt:lpstr>
      <vt:lpstr>Learning Objective 2.5</vt:lpstr>
      <vt:lpstr>Developing Professionalism and Business Etiquette Skills On-Site and Online (1 of 3)</vt:lpstr>
      <vt:lpstr>Figure 2.12  Projecting Professionalism  When You Communicate (1 of 3)</vt:lpstr>
      <vt:lpstr>Figure 2.12  Projecting Professionalism  When You Communicate (2 of 3)</vt:lpstr>
      <vt:lpstr>Figure 2.12  Projecting Professionalism  When You Communicate (3 of 3)</vt:lpstr>
      <vt:lpstr>Developing Professionalism and Business Etiquette Skills On-Site and Online (2 of 3)</vt:lpstr>
      <vt:lpstr>Developing Professionalism and Business Etiquette Skills On-Site and Online (3 of 3)</vt:lpstr>
      <vt:lpstr>Figure 2.13  The Six Dimensions of Professional Behavior</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 Williams</dc:creator>
  <cp:lastModifiedBy>Jana Lewis</cp:lastModifiedBy>
  <cp:revision>91</cp:revision>
  <cp:lastPrinted>2016-10-03T15:29:39Z</cp:lastPrinted>
  <dcterms:created xsi:type="dcterms:W3CDTF">2021-12-10T16:21:02Z</dcterms:created>
  <dcterms:modified xsi:type="dcterms:W3CDTF">2024-04-05T15:17:02Z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0x01010025A683995A7B1D46BAE4BA042997DC16</vt:lpwstr>
  </property>
  <property fmtid="{D5CDD505-2E9C-101B-9397-08002B2CF9AE}" pid="3" name="Order">
    <vt:r8>112600</vt:r8>
  </property>
  <property fmtid="{D5CDD505-2E9C-101B-9397-08002B2CF9AE}" pid="4" name="Category">
    <vt:lpwstr>Accessibility</vt:lpwstr>
  </property>
  <property fmtid="{D5CDD505-2E9C-101B-9397-08002B2CF9AE}" pid="5" name="xd_Signature">
    <vt:bool>false</vt:bool>
  </property>
  <property fmtid="{D5CDD505-2E9C-101B-9397-08002B2CF9AE}" pid="6" name="xd_ProgID">
    <vt:lpwstr/>
  </property>
  <property fmtid="{D5CDD505-2E9C-101B-9397-08002B2CF9AE}" pid="7" name="Document Type">
    <vt:lpwstr>Template</vt:lpwstr>
  </property>
  <property fmtid="{D5CDD505-2E9C-101B-9397-08002B2CF9AE}" pid="8" name="Audience">
    <vt:lpwstr>Content Developer</vt:lpwstr>
  </property>
  <property fmtid="{D5CDD505-2E9C-101B-9397-08002B2CF9AE}" pid="9" name="Department">
    <vt:lpwstr>GPM Training</vt:lpwstr>
  </property>
  <property fmtid="{D5CDD505-2E9C-101B-9397-08002B2CF9AE}" pid="10" name="ComplianceAssetId">
    <vt:lpwstr/>
  </property>
  <property fmtid="{D5CDD505-2E9C-101B-9397-08002B2CF9AE}" pid="11" name="TemplateUrl">
    <vt:lpwstr/>
  </property>
  <property fmtid="{D5CDD505-2E9C-101B-9397-08002B2CF9AE}" pid="12" name="ArticulateGUID">
    <vt:lpwstr>DA3FD099-5DDC-49B7-BC70-6C2871AE2813</vt:lpwstr>
  </property>
  <property fmtid="{D5CDD505-2E9C-101B-9397-08002B2CF9AE}" pid="13" name="ArticulatePath">
    <vt:lpwstr>Presentation3</vt:lpwstr>
  </property>
  <property fmtid="{D5CDD505-2E9C-101B-9397-08002B2CF9AE}" pid="14" name="_ExtendedDescription">
    <vt:lpwstr/>
  </property>
  <property fmtid="{D5CDD505-2E9C-101B-9397-08002B2CF9AE}" pid="15" name="TriggerFlowInfo">
    <vt:lpwstr/>
  </property>
  <property fmtid="{D5CDD505-2E9C-101B-9397-08002B2CF9AE}" pid="16" name="Notes">
    <vt:lpwstr>Manage access: Not shared</vt:lpwstr>
  </property>
</Properties>
</file>